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4" r:id="rId8"/>
    <p:sldId id="265" r:id="rId9"/>
    <p:sldId id="262" r:id="rId10"/>
    <p:sldId id="263" r:id="rId11"/>
    <p:sldId id="266"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3"/>
    <p:restoredTop sz="83378"/>
  </p:normalViewPr>
  <p:slideViewPr>
    <p:cSldViewPr snapToGrid="0">
      <p:cViewPr varScale="1">
        <p:scale>
          <a:sx n="108" d="100"/>
          <a:sy n="108"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C3CE4-15AB-4948-B95A-8946B1871565}" type="datetimeFigureOut">
              <a:rPr lang="en-GB" smtClean="0"/>
              <a:t>23/06/2024</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EB13F-E1A3-3649-92BC-2BF46F6D9D1C}" type="slidenum">
              <a:rPr lang="en-GB" smtClean="0"/>
              <a:t>‹N›</a:t>
            </a:fld>
            <a:endParaRPr lang="en-GB"/>
          </a:p>
        </p:txBody>
      </p:sp>
    </p:spTree>
    <p:extLst>
      <p:ext uri="{BB962C8B-B14F-4D97-AF65-F5344CB8AC3E}">
        <p14:creationId xmlns:p14="http://schemas.microsoft.com/office/powerpoint/2010/main" val="250720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BD9EB13F-E1A3-3649-92BC-2BF46F6D9D1C}" type="slidenum">
              <a:rPr lang="en-GB" smtClean="0"/>
              <a:t>2</a:t>
            </a:fld>
            <a:endParaRPr lang="en-GB"/>
          </a:p>
        </p:txBody>
      </p:sp>
    </p:spTree>
    <p:extLst>
      <p:ext uri="{BB962C8B-B14F-4D97-AF65-F5344CB8AC3E}">
        <p14:creationId xmlns:p14="http://schemas.microsoft.com/office/powerpoint/2010/main" val="286771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Why do the normalization?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Correction of Differences in Sequencing Depth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RNA-seq libraries can vary significantly in terms of sequencing depth, that is, the total number of reads obtained for each sample. Normalization on CPMs allows standardization of counts per million reads, making the data comparable between samples with different sequencing depths.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Comparability of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makes expression data comparable between samples, allowing identification of real differences in gene expression due to biological conditions and not technical differences.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Identification of Expressed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helps to identify the genes actually expressed in each sample. Genes with very low counts, which might be noise, are more easily identified and can be filtered out.</a:t>
            </a:r>
          </a:p>
          <a:p>
            <a:endParaRPr lang="en-GB" dirty="0"/>
          </a:p>
          <a:p>
            <a:r>
              <a:rPr lang="en-GB" b="1" dirty="0"/>
              <a:t>TMM (how it work)</a:t>
            </a:r>
          </a:p>
          <a:p>
            <a:endParaRPr lang="en-GB" dirty="0"/>
          </a:p>
          <a:p>
            <a:r>
              <a:rPr lang="en-GB" dirty="0"/>
              <a:t>Value Trimming: The TMM method truncates extreme count values and genes with very low expression. This helps to remove noise from the data and stabilize the analysis.</a:t>
            </a:r>
          </a:p>
          <a:p>
            <a:r>
              <a:rPr lang="en-GB" dirty="0"/>
              <a:t>Calculation of Scale Factors: After trimming, the TMM method calculates a scale factor for each sample. This factor takes into account the proportion of positive controls within the truncated genes and is used to balance the sequencing depth between samples.</a:t>
            </a:r>
          </a:p>
          <a:p>
            <a:r>
              <a:rPr lang="en-GB" dirty="0"/>
              <a:t>Normalization of Counts: Once scaling factors are calculated, they are applied to the raw counts to normalize the data. This reduces the impact of differences in sequencing depth and RNA composition, allowing more accurate comparison of gene expression between samples.</a:t>
            </a:r>
          </a:p>
          <a:p>
            <a:endParaRPr lang="en-GB" dirty="0"/>
          </a:p>
          <a:p>
            <a:r>
              <a:rPr lang="en-GB" dirty="0"/>
              <a:t>CODE PART:</a:t>
            </a:r>
          </a:p>
          <a:p>
            <a:endParaRPr lang="en-GB" dirty="0"/>
          </a:p>
          <a:p>
            <a:r>
              <a:rPr lang="en-GB" dirty="0" err="1"/>
              <a:t>logcpm_before</a:t>
            </a:r>
            <a:r>
              <a:rPr lang="en-GB" dirty="0"/>
              <a:t> &lt;- </a:t>
            </a:r>
            <a:r>
              <a:rPr lang="en-GB" dirty="0" err="1"/>
              <a:t>cpm</a:t>
            </a:r>
            <a:r>
              <a:rPr lang="en-GB" dirty="0"/>
              <a:t>(y, log=TRUE)</a:t>
            </a:r>
          </a:p>
          <a:p>
            <a:r>
              <a:rPr lang="en-GB" dirty="0"/>
              <a:t>y &lt;- </a:t>
            </a:r>
            <a:r>
              <a:rPr lang="en-GB" dirty="0" err="1"/>
              <a:t>calcNormFactors</a:t>
            </a:r>
            <a:r>
              <a:rPr lang="en-GB" dirty="0"/>
              <a:t>(y, method = "TMM")</a:t>
            </a:r>
          </a:p>
          <a:p>
            <a:r>
              <a:rPr lang="en-GB" dirty="0" err="1"/>
              <a:t>logcpm_after</a:t>
            </a:r>
            <a:r>
              <a:rPr lang="en-GB" dirty="0"/>
              <a:t> &lt;- </a:t>
            </a:r>
            <a:r>
              <a:rPr lang="en-GB" dirty="0" err="1"/>
              <a:t>cpm</a:t>
            </a:r>
            <a:r>
              <a:rPr lang="en-GB" dirty="0"/>
              <a:t>(y, log=TRUE)</a:t>
            </a:r>
          </a:p>
          <a:p>
            <a:r>
              <a:rPr lang="en-GB" dirty="0"/>
              <a:t>boxplot(</a:t>
            </a:r>
            <a:r>
              <a:rPr lang="en-GB" dirty="0" err="1"/>
              <a:t>logcpm_before</a:t>
            </a:r>
            <a:r>
              <a:rPr lang="en-GB" dirty="0"/>
              <a:t>, notch=T, </a:t>
            </a:r>
            <a:r>
              <a:rPr lang="en-GB" dirty="0" err="1"/>
              <a:t>ylab</a:t>
            </a:r>
            <a:r>
              <a:rPr lang="en-GB" dirty="0"/>
              <a:t> = "Log CPM Before Normalization", </a:t>
            </a:r>
            <a:r>
              <a:rPr lang="en-GB" dirty="0" err="1"/>
              <a:t>xlab</a:t>
            </a:r>
            <a:r>
              <a:rPr lang="en-GB" dirty="0"/>
              <a:t> = "Tissue samples")</a:t>
            </a:r>
          </a:p>
          <a:p>
            <a:r>
              <a:rPr lang="en-GB" dirty="0"/>
              <a:t>boxplot(</a:t>
            </a:r>
            <a:r>
              <a:rPr lang="en-GB" dirty="0" err="1"/>
              <a:t>logcpm_after</a:t>
            </a:r>
            <a:r>
              <a:rPr lang="en-GB" dirty="0"/>
              <a:t>, notch=T, </a:t>
            </a:r>
            <a:r>
              <a:rPr lang="en-GB" dirty="0" err="1"/>
              <a:t>ylab</a:t>
            </a:r>
            <a:r>
              <a:rPr lang="en-GB" dirty="0"/>
              <a:t> = "Log CPM After Normalization", </a:t>
            </a:r>
            <a:r>
              <a:rPr lang="en-GB" dirty="0" err="1"/>
              <a:t>xlab</a:t>
            </a:r>
            <a:r>
              <a:rPr lang="en-GB" dirty="0"/>
              <a:t> = "Tissue samples")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egnaposto numero diapositiva 3"/>
          <p:cNvSpPr>
            <a:spLocks noGrp="1"/>
          </p:cNvSpPr>
          <p:nvPr>
            <p:ph type="sldNum" sz="quarter" idx="5"/>
          </p:nvPr>
        </p:nvSpPr>
        <p:spPr/>
        <p:txBody>
          <a:bodyPr/>
          <a:lstStyle/>
          <a:p>
            <a:fld id="{BD9EB13F-E1A3-3649-92BC-2BF46F6D9D1C}" type="slidenum">
              <a:rPr lang="en-GB" smtClean="0"/>
              <a:t>3</a:t>
            </a:fld>
            <a:endParaRPr lang="en-GB"/>
          </a:p>
        </p:txBody>
      </p:sp>
    </p:spTree>
    <p:extLst>
      <p:ext uri="{BB962C8B-B14F-4D97-AF65-F5344CB8AC3E}">
        <p14:creationId xmlns:p14="http://schemas.microsoft.com/office/powerpoint/2010/main" val="957438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a:solidFill>
                  <a:srgbClr val="ECECEC"/>
                </a:solidFill>
                <a:effectLst/>
                <a:latin typeface="ui-sans-serif"/>
              </a:rPr>
              <a:t>MATHEMATICAL 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BCV </a:t>
            </a:r>
            <a:r>
              <a:rPr lang="it-IT" b="0" i="0" u="none" strike="noStrike" dirty="0" err="1">
                <a:solidFill>
                  <a:srgbClr val="ECECEC"/>
                </a:solidFill>
                <a:effectLst/>
                <a:latin typeface="ui-sans-serif"/>
              </a:rPr>
              <a:t>is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defined</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as</a:t>
            </a:r>
            <a:r>
              <a:rPr lang="it-IT" b="0" i="0" u="none" strike="noStrike" dirty="0">
                <a:solidFill>
                  <a:srgbClr val="ECECEC"/>
                </a:solidFill>
                <a:effectLst/>
                <a:latin typeface="ui-sans-serif"/>
              </a:rPr>
              <a:t> the </a:t>
            </a:r>
            <a:r>
              <a:rPr lang="it-IT" b="0" i="0" u="none" strike="noStrike" dirty="0" err="1">
                <a:solidFill>
                  <a:srgbClr val="ECECEC"/>
                </a:solidFill>
                <a:effectLst/>
                <a:latin typeface="ui-sans-serif"/>
              </a:rPr>
              <a:t>square</a:t>
            </a:r>
            <a:r>
              <a:rPr lang="it-IT" b="0" i="0" u="none" strike="noStrike" dirty="0">
                <a:solidFill>
                  <a:srgbClr val="ECECEC"/>
                </a:solidFill>
                <a:effectLst/>
                <a:latin typeface="ui-sans-serif"/>
              </a:rPr>
              <a:t> root of the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parameter</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estimated</a:t>
            </a:r>
            <a:r>
              <a:rPr lang="it-IT" b="0" i="0" u="none" strike="noStrike" dirty="0">
                <a:solidFill>
                  <a:srgbClr val="ECECEC"/>
                </a:solidFill>
                <a:effectLst/>
                <a:latin typeface="ui-sans-serif"/>
              </a:rPr>
              <a:t> for </a:t>
            </a:r>
            <a:r>
              <a:rPr lang="it-IT" b="0" i="0" u="none" strike="noStrike" dirty="0" err="1">
                <a:solidFill>
                  <a:srgbClr val="ECECEC"/>
                </a:solidFill>
                <a:effectLst/>
                <a:latin typeface="ui-sans-serif"/>
              </a:rPr>
              <a:t>each</a:t>
            </a:r>
            <a:r>
              <a:rPr lang="it-IT" b="0" i="0" u="none" strike="noStrike" dirty="0">
                <a:solidFill>
                  <a:srgbClr val="ECECEC"/>
                </a:solidFill>
                <a:effectLst/>
                <a:latin typeface="ui-sans-serif"/>
              </a:rPr>
              <a:t> gene in the negative </a:t>
            </a:r>
            <a:r>
              <a:rPr lang="it-IT" b="0" i="0" u="none" strike="noStrike" dirty="0" err="1">
                <a:solidFill>
                  <a:srgbClr val="ECECEC"/>
                </a:solidFill>
                <a:effectLst/>
                <a:latin typeface="ui-sans-serif"/>
              </a:rPr>
              <a:t>binomial</a:t>
            </a:r>
            <a:r>
              <a:rPr lang="it-IT" b="0" i="0" u="none" strike="noStrike" dirty="0">
                <a:solidFill>
                  <a:srgbClr val="ECECEC"/>
                </a:solidFill>
                <a:effectLst/>
                <a:latin typeface="ui-sans-serif"/>
              </a:rPr>
              <a:t> model </a:t>
            </a:r>
            <a:r>
              <a:rPr lang="it-IT" b="0" i="0" u="none" strike="noStrike" dirty="0" err="1">
                <a:solidFill>
                  <a:srgbClr val="ECECEC"/>
                </a:solidFill>
                <a:effectLst/>
                <a:latin typeface="ui-sans-serif"/>
              </a:rPr>
              <a:t>used</a:t>
            </a:r>
            <a:r>
              <a:rPr lang="it-IT" b="0" i="0" u="none" strike="noStrike" dirty="0">
                <a:solidFill>
                  <a:srgbClr val="ECECEC"/>
                </a:solidFill>
                <a:effectLst/>
                <a:latin typeface="ui-sans-serif"/>
              </a:rPr>
              <a:t> by </a:t>
            </a:r>
            <a:r>
              <a:rPr lang="it-IT" b="0" i="0" u="none" strike="noStrike" dirty="0" err="1">
                <a:solidFill>
                  <a:srgbClr val="ECECEC"/>
                </a:solidFill>
                <a:effectLst/>
                <a:latin typeface="ui-sans-serif"/>
              </a:rPr>
              <a:t>edgeR</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err="1">
                <a:solidFill>
                  <a:srgbClr val="ECECEC"/>
                </a:solidFill>
                <a:effectLst/>
                <a:latin typeface="ui-sans-serif"/>
              </a:rPr>
              <a:t>It</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is</a:t>
            </a:r>
            <a:r>
              <a:rPr lang="it-IT" b="0" i="0" u="none" strike="noStrike" dirty="0">
                <a:solidFill>
                  <a:srgbClr val="ECECEC"/>
                </a:solidFill>
                <a:effectLst/>
                <a:latin typeface="ui-sans-serif"/>
              </a:rPr>
              <a:t> a </a:t>
            </a:r>
            <a:r>
              <a:rPr lang="it-IT" b="0" i="0" u="none" strike="noStrike" dirty="0" err="1">
                <a:solidFill>
                  <a:srgbClr val="ECECEC"/>
                </a:solidFill>
                <a:effectLst/>
                <a:latin typeface="ui-sans-serif"/>
              </a:rPr>
              <a:t>critical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parameter</a:t>
            </a:r>
            <a:r>
              <a:rPr lang="it-IT" b="0" i="0" u="none" strike="noStrike" dirty="0">
                <a:solidFill>
                  <a:srgbClr val="ECECEC"/>
                </a:solidFill>
                <a:effectLst/>
                <a:latin typeface="ui-sans-serif"/>
              </a:rPr>
              <a:t> in RNA-</a:t>
            </a:r>
            <a:r>
              <a:rPr lang="it-IT" b="0" i="0" u="none" strike="noStrike" dirty="0" err="1">
                <a:solidFill>
                  <a:srgbClr val="ECECEC"/>
                </a:solidFill>
                <a:effectLst/>
                <a:latin typeface="ui-sans-serif"/>
              </a:rPr>
              <a:t>Seq</a:t>
            </a:r>
            <a:r>
              <a:rPr lang="it-IT" b="0" i="0" u="none" strike="noStrike" dirty="0">
                <a:solidFill>
                  <a:srgbClr val="ECECEC"/>
                </a:solidFill>
                <a:effectLst/>
                <a:latin typeface="ui-sans-serif"/>
              </a:rPr>
              <a:t> data </a:t>
            </a:r>
            <a:r>
              <a:rPr lang="it-IT" b="0" i="0" u="none" strike="noStrike" dirty="0" err="1">
                <a:solidFill>
                  <a:srgbClr val="ECECEC"/>
                </a:solidFill>
                <a:effectLst/>
                <a:latin typeface="ui-sans-serif"/>
              </a:rPr>
              <a:t>analysis</a:t>
            </a:r>
            <a:r>
              <a:rPr lang="it-IT" b="0" i="0" u="none" strike="noStrike" dirty="0">
                <a:solidFill>
                  <a:srgbClr val="ECECEC"/>
                </a:solidFill>
                <a:effectLst/>
                <a:latin typeface="ui-sans-serif"/>
              </a:rPr>
              <a:t> to account for </a:t>
            </a:r>
            <a:r>
              <a:rPr lang="it-IT" b="0" i="0" u="none" strike="noStrike" dirty="0" err="1">
                <a:solidFill>
                  <a:srgbClr val="ECECEC"/>
                </a:solidFill>
                <a:effectLst/>
                <a:latin typeface="ui-sans-serif"/>
              </a:rPr>
              <a:t>overdispersion</a:t>
            </a:r>
            <a:r>
              <a:rPr lang="it-IT" b="0" i="0" u="none" strike="noStrike" dirty="0">
                <a:solidFill>
                  <a:srgbClr val="ECECEC"/>
                </a:solidFill>
                <a:effectLst/>
                <a:latin typeface="ui-sans-serif"/>
              </a:rPr>
              <a:t> in </a:t>
            </a:r>
            <a:r>
              <a:rPr lang="it-IT" b="0" i="0" u="none" strike="noStrike" dirty="0" err="1">
                <a:solidFill>
                  <a:srgbClr val="ECECEC"/>
                </a:solidFill>
                <a:effectLst/>
                <a:latin typeface="ui-sans-serif"/>
              </a:rPr>
              <a:t>count</a:t>
            </a:r>
            <a:r>
              <a:rPr lang="it-IT" b="0" i="0" u="none" strike="noStrike" dirty="0">
                <a:solidFill>
                  <a:srgbClr val="ECECEC"/>
                </a:solidFill>
                <a:effectLst/>
                <a:latin typeface="ui-sans-serif"/>
              </a:rPr>
              <a:t>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Accurate </a:t>
            </a:r>
            <a:r>
              <a:rPr lang="it-IT" b="0" i="0" u="none" strike="noStrike" dirty="0" err="1">
                <a:solidFill>
                  <a:srgbClr val="ECECEC"/>
                </a:solidFill>
                <a:effectLst/>
                <a:latin typeface="ui-sans-serif"/>
              </a:rPr>
              <a:t>estimation</a:t>
            </a:r>
            <a:r>
              <a:rPr lang="it-IT" b="0" i="0" u="none" strike="noStrike" dirty="0">
                <a:solidFill>
                  <a:srgbClr val="ECECEC"/>
                </a:solidFill>
                <a:effectLst/>
                <a:latin typeface="ui-sans-serif"/>
              </a:rPr>
              <a:t> and </a:t>
            </a:r>
            <a:r>
              <a:rPr lang="it-IT" b="0" i="0" u="none" strike="noStrike" dirty="0" err="1">
                <a:solidFill>
                  <a:srgbClr val="ECECEC"/>
                </a:solidFill>
                <a:effectLst/>
                <a:latin typeface="ui-sans-serif"/>
              </a:rPr>
              <a:t>visualization</a:t>
            </a:r>
            <a:r>
              <a:rPr lang="it-IT" b="0" i="0" u="none" strike="noStrike" dirty="0">
                <a:solidFill>
                  <a:srgbClr val="ECECEC"/>
                </a:solidFill>
                <a:effectLst/>
                <a:latin typeface="ui-sans-serif"/>
              </a:rPr>
              <a:t> of BCV help in </a:t>
            </a:r>
            <a:r>
              <a:rPr lang="it-IT" b="0" i="0" u="none" strike="noStrike" dirty="0" err="1">
                <a:solidFill>
                  <a:srgbClr val="ECECEC"/>
                </a:solidFill>
                <a:effectLst/>
                <a:latin typeface="ui-sans-serif"/>
              </a:rPr>
              <a:t>reliable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identification</a:t>
            </a:r>
            <a:r>
              <a:rPr lang="it-IT" b="0" i="0" u="none" strike="noStrike" dirty="0">
                <a:solidFill>
                  <a:srgbClr val="ECECEC"/>
                </a:solidFill>
                <a:effectLst/>
                <a:latin typeface="ui-sans-serif"/>
              </a:rPr>
              <a:t> of </a:t>
            </a:r>
            <a:r>
              <a:rPr lang="it-IT" b="0" i="0" u="none" strike="noStrike" dirty="0" err="1">
                <a:solidFill>
                  <a:srgbClr val="ECECEC"/>
                </a:solidFill>
                <a:effectLst/>
                <a:latin typeface="ui-sans-serif"/>
              </a:rPr>
              <a:t>differentially</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expressed</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genes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aiding</a:t>
            </a:r>
            <a:r>
              <a:rPr lang="it-IT" b="0" i="0" u="none" strike="noStrike" dirty="0">
                <a:solidFill>
                  <a:srgbClr val="ECECEC"/>
                </a:solidFill>
                <a:effectLst/>
                <a:latin typeface="ui-sans-serif"/>
              </a:rPr>
              <a:t> in the </a:t>
            </a:r>
            <a:r>
              <a:rPr lang="it-IT" b="0" i="0" u="none" strike="noStrike" dirty="0" err="1">
                <a:solidFill>
                  <a:srgbClr val="ECECEC"/>
                </a:solidFill>
                <a:effectLst/>
                <a:latin typeface="ui-sans-serif"/>
              </a:rPr>
              <a:t>interpretation</a:t>
            </a:r>
            <a:r>
              <a:rPr lang="it-IT" b="0" i="0" u="none" strike="noStrike" dirty="0">
                <a:solidFill>
                  <a:srgbClr val="ECECEC"/>
                </a:solidFill>
                <a:effectLst/>
                <a:latin typeface="ui-sans-serif"/>
              </a:rPr>
              <a:t> of RNA-</a:t>
            </a:r>
            <a:r>
              <a:rPr lang="it-IT" b="0" i="0" u="none" strike="noStrike" dirty="0" err="1">
                <a:solidFill>
                  <a:srgbClr val="ECECEC"/>
                </a:solidFill>
                <a:effectLst/>
                <a:latin typeface="ui-sans-serif"/>
              </a:rPr>
              <a:t>Seq</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experiments</a:t>
            </a:r>
            <a:r>
              <a:rPr lang="it-IT" b="0" i="0" u="none" strike="noStrike" dirty="0">
                <a:solidFill>
                  <a:srgbClr val="ECECEC"/>
                </a:solidFill>
                <a:effectLst/>
                <a:latin typeface="ui-sans-serif"/>
              </a:rPr>
              <a:t>.</a:t>
            </a:r>
          </a:p>
          <a:p>
            <a:endParaRPr lang="en-GB" dirty="0"/>
          </a:p>
          <a:p>
            <a:r>
              <a:rPr lang="en-GB" b="1" dirty="0"/>
              <a:t>MEAN OF THE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err="1">
                <a:solidFill>
                  <a:srgbClr val="ECECEC"/>
                </a:solidFill>
                <a:effectLst/>
                <a:latin typeface="ui-sans-serif"/>
              </a:rPr>
              <a:t>This</a:t>
            </a:r>
            <a:r>
              <a:rPr lang="it-IT" b="0" i="0" u="none" strike="noStrike" dirty="0">
                <a:solidFill>
                  <a:srgbClr val="ECECEC"/>
                </a:solidFill>
                <a:effectLst/>
                <a:latin typeface="ui-sans-serif"/>
              </a:rPr>
              <a:t> plot helps in </a:t>
            </a:r>
            <a:r>
              <a:rPr lang="it-IT" b="0" i="0" u="none" strike="noStrike" dirty="0" err="1">
                <a:solidFill>
                  <a:srgbClr val="ECECEC"/>
                </a:solidFill>
                <a:effectLst/>
                <a:latin typeface="ui-sans-serif"/>
              </a:rPr>
              <a:t>assessing</a:t>
            </a:r>
            <a:r>
              <a:rPr lang="it-IT" b="0" i="0" u="none" strike="noStrike" dirty="0">
                <a:solidFill>
                  <a:srgbClr val="ECECEC"/>
                </a:solidFill>
                <a:effectLst/>
                <a:latin typeface="ui-sans-serif"/>
              </a:rPr>
              <a:t> the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of gene </a:t>
            </a:r>
            <a:r>
              <a:rPr lang="it-IT" b="0" i="0" u="none" strike="noStrike" dirty="0" err="1">
                <a:solidFill>
                  <a:srgbClr val="ECECEC"/>
                </a:solidFill>
                <a:effectLst/>
                <a:latin typeface="ui-sans-serif"/>
              </a:rPr>
              <a:t>expression</a:t>
            </a:r>
            <a:r>
              <a:rPr lang="it-IT" b="0" i="0" u="none" strike="noStrike" dirty="0">
                <a:solidFill>
                  <a:srgbClr val="ECECEC"/>
                </a:solidFill>
                <a:effectLst/>
                <a:latin typeface="ui-sans-serif"/>
              </a:rPr>
              <a:t> data, </a:t>
            </a:r>
            <a:r>
              <a:rPr lang="it-IT" b="0" i="0" u="none" strike="noStrike" dirty="0" err="1">
                <a:solidFill>
                  <a:srgbClr val="ECECEC"/>
                </a:solidFill>
                <a:effectLst/>
                <a:latin typeface="ui-sans-serif"/>
              </a:rPr>
              <a:t>identifying</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potential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outliers</a:t>
            </a:r>
            <a:r>
              <a:rPr lang="it-IT" b="0" i="0" u="none" strike="noStrike" dirty="0">
                <a:solidFill>
                  <a:srgbClr val="ECECEC"/>
                </a:solidFill>
                <a:effectLst/>
                <a:latin typeface="ui-sans-serif"/>
              </a:rPr>
              <a:t>, and </a:t>
            </a:r>
            <a:r>
              <a:rPr lang="it-IT" b="0" i="0" u="none" strike="noStrike" dirty="0" err="1">
                <a:solidFill>
                  <a:srgbClr val="ECECEC"/>
                </a:solidFill>
                <a:effectLst/>
                <a:latin typeface="ui-sans-serif"/>
              </a:rPr>
              <a:t>understanding</a:t>
            </a:r>
            <a:r>
              <a:rPr lang="it-IT" b="0" i="0" u="none" strike="noStrike" dirty="0">
                <a:solidFill>
                  <a:srgbClr val="ECECEC"/>
                </a:solidFill>
                <a:effectLst/>
                <a:latin typeface="ui-sans-serif"/>
              </a:rPr>
              <a:t> the </a:t>
            </a:r>
            <a:r>
              <a:rPr lang="it-IT" b="0" i="0" u="none" strike="noStrike" dirty="0" err="1">
                <a:solidFill>
                  <a:srgbClr val="ECECEC"/>
                </a:solidFill>
                <a:effectLst/>
                <a:latin typeface="ui-sans-serif"/>
              </a:rPr>
              <a:t>relationship</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between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expression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level</a:t>
            </a:r>
            <a:r>
              <a:rPr lang="it-IT" b="0" i="0" u="none" strike="noStrike" dirty="0">
                <a:solidFill>
                  <a:srgbClr val="ECECEC"/>
                </a:solidFill>
                <a:effectLst/>
                <a:latin typeface="ui-sans-serif"/>
              </a:rPr>
              <a:t> and </a:t>
            </a:r>
            <a:r>
              <a:rPr lang="it-IT" b="0" i="0" u="none" strike="noStrike" dirty="0" err="1">
                <a:solidFill>
                  <a:srgbClr val="ECECEC"/>
                </a:solidFill>
                <a:effectLst/>
                <a:latin typeface="ui-sans-serif"/>
              </a:rPr>
              <a:t>variability</a:t>
            </a:r>
            <a:r>
              <a:rPr lang="it-IT" b="0" i="0" u="none" strike="noStrike" dirty="0">
                <a:solidFill>
                  <a:srgbClr val="ECECEC"/>
                </a:solidFill>
                <a:effectLst/>
                <a:latin typeface="ui-sans-serif"/>
              </a:rPr>
              <a:t>.</a:t>
            </a:r>
          </a:p>
          <a:p>
            <a:endParaRPr lang="en-GB" dirty="0"/>
          </a:p>
          <a:p>
            <a:r>
              <a:rPr lang="en-GB" b="1" dirty="0"/>
              <a:t>TAGWISE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err="1">
                <a:solidFill>
                  <a:srgbClr val="ECECEC"/>
                </a:solidFill>
                <a:effectLst/>
                <a:latin typeface="ui-sans-serif"/>
              </a:rPr>
              <a:t>Each</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gene's</a:t>
            </a:r>
            <a:r>
              <a:rPr lang="it-IT" b="0" i="0" u="none" strike="noStrike" dirty="0">
                <a:solidFill>
                  <a:srgbClr val="ECECEC"/>
                </a:solidFill>
                <a:effectLst/>
                <a:latin typeface="ui-sans-serif"/>
              </a:rPr>
              <a:t> BCV </a:t>
            </a:r>
            <a:r>
              <a:rPr lang="it-IT" b="0" i="0" u="none" strike="noStrike" dirty="0" err="1">
                <a:solidFill>
                  <a:srgbClr val="ECECEC"/>
                </a:solidFill>
                <a:effectLst/>
                <a:latin typeface="ui-sans-serif"/>
              </a:rPr>
              <a:t>is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plotted</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individually</a:t>
            </a:r>
            <a:r>
              <a:rPr lang="it-IT" b="0" i="0" u="none" strike="noStrike" dirty="0">
                <a:solidFill>
                  <a:srgbClr val="ECECEC"/>
                </a:solidFill>
                <a:effectLst/>
                <a:latin typeface="ui-sans-serif"/>
              </a:rPr>
              <a:t> (black dots). </a:t>
            </a:r>
            <a:r>
              <a:rPr lang="it-IT" b="0" i="0" u="none" strike="noStrike" dirty="0" err="1">
                <a:solidFill>
                  <a:srgbClr val="ECECEC"/>
                </a:solidFill>
                <a:effectLst/>
                <a:latin typeface="ui-sans-serif"/>
              </a:rPr>
              <a:t>This</a:t>
            </a:r>
            <a:r>
              <a:rPr lang="it-IT" b="0" i="0" u="none" strike="noStrike" dirty="0">
                <a:solidFill>
                  <a:srgbClr val="ECECEC"/>
                </a:solidFill>
                <a:effectLst/>
                <a:latin typeface="ui-sans-serif"/>
              </a:rPr>
              <a:t> shows the </a:t>
            </a:r>
            <a:r>
              <a:rPr lang="it-IT" b="0" i="0" u="none" strike="noStrike" dirty="0" err="1">
                <a:solidFill>
                  <a:srgbClr val="ECECEC"/>
                </a:solidFill>
                <a:effectLst/>
                <a:latin typeface="ui-sans-serif"/>
              </a:rPr>
              <a:t>individual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variability</a:t>
            </a:r>
            <a:r>
              <a:rPr lang="it-IT" b="0" i="0" u="none" strike="noStrike" dirty="0">
                <a:solidFill>
                  <a:srgbClr val="ECECEC"/>
                </a:solidFill>
                <a:effectLst/>
                <a:latin typeface="ui-sans-serif"/>
              </a:rPr>
              <a:t> for </a:t>
            </a:r>
            <a:r>
              <a:rPr lang="it-IT" b="0" i="0" u="none" strike="noStrike" dirty="0" err="1">
                <a:solidFill>
                  <a:srgbClr val="ECECEC"/>
                </a:solidFill>
                <a:effectLst/>
                <a:latin typeface="ui-sans-serif"/>
              </a:rPr>
              <a:t>each</a:t>
            </a:r>
            <a:r>
              <a:rPr lang="it-IT" b="0" i="0" u="none" strike="noStrike" dirty="0">
                <a:solidFill>
                  <a:srgbClr val="ECECEC"/>
                </a:solidFill>
                <a:effectLst/>
                <a:latin typeface="ui-sans-serif"/>
              </a:rPr>
              <a:t> gene.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a:solidFill>
                  <a:srgbClr val="ECECEC"/>
                </a:solidFill>
                <a:effectLst/>
                <a:latin typeface="ui-sans-serif"/>
              </a:rPr>
              <a:t>COMMON</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The common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is</a:t>
            </a:r>
            <a:r>
              <a:rPr lang="it-IT" b="0" i="0" u="none" strike="noStrike" dirty="0">
                <a:solidFill>
                  <a:srgbClr val="ECECEC"/>
                </a:solidFill>
                <a:effectLst/>
                <a:latin typeface="ui-sans-serif"/>
              </a:rPr>
              <a:t> an </a:t>
            </a:r>
            <a:r>
              <a:rPr lang="it-IT" b="0" i="0" u="none" strike="noStrike" dirty="0" err="1">
                <a:solidFill>
                  <a:srgbClr val="ECECEC"/>
                </a:solidFill>
                <a:effectLst/>
                <a:latin typeface="ui-sans-serif"/>
              </a:rPr>
              <a:t>average</a:t>
            </a:r>
            <a:r>
              <a:rPr lang="it-IT" b="0" i="0" u="none" strike="noStrike" dirty="0">
                <a:solidFill>
                  <a:srgbClr val="ECECEC"/>
                </a:solidFill>
                <a:effectLst/>
                <a:latin typeface="ui-sans-serif"/>
              </a:rPr>
              <a:t> BCV </a:t>
            </a:r>
            <a:r>
              <a:rPr lang="it-IT" b="0" i="0" u="none" strike="noStrike" dirty="0" err="1">
                <a:solidFill>
                  <a:srgbClr val="ECECEC"/>
                </a:solidFill>
                <a:effectLst/>
                <a:latin typeface="ui-sans-serif"/>
              </a:rPr>
              <a:t>across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all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genes</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a:solidFill>
                  <a:srgbClr val="ECECEC"/>
                </a:solidFill>
                <a:effectLst/>
                <a:latin typeface="ui-sans-serif"/>
              </a:rPr>
              <a:t>TREND</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The trend line </a:t>
            </a:r>
            <a:r>
              <a:rPr lang="it-IT" b="0" i="0" u="none" strike="noStrike" dirty="0" err="1">
                <a:solidFill>
                  <a:srgbClr val="ECECEC"/>
                </a:solidFill>
                <a:effectLst/>
                <a:latin typeface="ui-sans-serif"/>
              </a:rPr>
              <a:t>captures</a:t>
            </a:r>
            <a:r>
              <a:rPr lang="it-IT" b="0" i="0" u="none" strike="noStrike" dirty="0">
                <a:solidFill>
                  <a:srgbClr val="ECECEC"/>
                </a:solidFill>
                <a:effectLst/>
                <a:latin typeface="ui-sans-serif"/>
              </a:rPr>
              <a:t> the overall </a:t>
            </a:r>
            <a:r>
              <a:rPr lang="it-IT" b="0" i="0" u="none" strike="noStrike" dirty="0" err="1">
                <a:solidFill>
                  <a:srgbClr val="ECECEC"/>
                </a:solidFill>
                <a:effectLst/>
                <a:latin typeface="ui-sans-serif"/>
              </a:rPr>
              <a:t>relationship</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between</a:t>
            </a:r>
            <a:r>
              <a:rPr lang="it-IT" b="0" i="0" u="none" strike="noStrike" dirty="0">
                <a:solidFill>
                  <a:srgbClr val="ECECEC"/>
                </a:solidFill>
                <a:effectLst/>
                <a:latin typeface="ui-sans-serif"/>
              </a:rPr>
              <a:t> gene </a:t>
            </a:r>
            <a:r>
              <a:rPr lang="it-IT" b="0" i="0" u="none" strike="noStrike" dirty="0" err="1">
                <a:solidFill>
                  <a:srgbClr val="ECECEC"/>
                </a:solidFill>
                <a:effectLst/>
                <a:latin typeface="ui-sans-serif"/>
              </a:rPr>
              <a:t>expression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level</a:t>
            </a:r>
            <a:r>
              <a:rPr lang="it-IT" b="0" i="0" u="none" strike="noStrike" dirty="0">
                <a:solidFill>
                  <a:srgbClr val="ECECEC"/>
                </a:solidFill>
                <a:effectLst/>
                <a:latin typeface="ui-sans-serif"/>
              </a:rPr>
              <a:t> and BCV more </a:t>
            </a:r>
            <a:r>
              <a:rPr lang="it-IT" b="0" i="0" u="none" strike="noStrike" dirty="0" err="1">
                <a:solidFill>
                  <a:srgbClr val="ECECEC"/>
                </a:solidFill>
                <a:effectLst/>
                <a:latin typeface="ui-sans-serif"/>
              </a:rPr>
              <a:t>accurately</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than</a:t>
            </a:r>
            <a:r>
              <a:rPr lang="it-IT" b="0" i="0" u="none" strike="noStrike" dirty="0">
                <a:solidFill>
                  <a:srgbClr val="ECECEC"/>
                </a:solidFill>
                <a:effectLst/>
                <a:latin typeface="ui-sans-serif"/>
              </a:rPr>
              <a:t> the common </a:t>
            </a:r>
            <a:r>
              <a:rPr lang="it-IT" b="0" i="0" u="none" strike="noStrike" dirty="0" err="1">
                <a:solidFill>
                  <a:srgbClr val="ECECEC"/>
                </a:solidFill>
                <a:effectLst/>
                <a:latin typeface="ui-sans-serif"/>
              </a:rPr>
              <a:t>dispersion</a:t>
            </a: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err="1">
                <a:solidFill>
                  <a:srgbClr val="ECECEC"/>
                </a:solidFill>
                <a:effectLst/>
                <a:latin typeface="ui-sans-serif"/>
              </a:rPr>
              <a:t>Variance</a:t>
            </a:r>
            <a:r>
              <a:rPr lang="it-IT" b="1" i="0" u="none" strike="noStrike" dirty="0">
                <a:solidFill>
                  <a:srgbClr val="ECECEC"/>
                </a:solidFill>
                <a:effectLst/>
                <a:latin typeface="ui-sans-serif"/>
              </a:rPr>
              <a:t> (</a:t>
            </a:r>
            <a:r>
              <a:rPr lang="it-IT" b="1" i="0" u="none" strike="noStrike" dirty="0" err="1">
                <a:solidFill>
                  <a:srgbClr val="ECECEC"/>
                </a:solidFill>
                <a:effectLst/>
                <a:latin typeface="ui-sans-serif"/>
              </a:rPr>
              <a:t>Dispersion</a:t>
            </a:r>
            <a:r>
              <a:rPr lang="it-IT" b="1" i="0" u="none" strike="noStrike" dirty="0">
                <a:solidFill>
                  <a:srgbClr val="ECECEC"/>
                </a:solidFill>
                <a:effectLst/>
                <a:latin typeface="ui-sans-serif"/>
              </a:rPr>
              <a:t>) </a:t>
            </a:r>
            <a:r>
              <a:rPr lang="it-IT" b="1" i="0" u="none" strike="noStrike" dirty="0" err="1">
                <a:solidFill>
                  <a:srgbClr val="ECECEC"/>
                </a:solidFill>
                <a:effectLst/>
                <a:latin typeface="ui-sans-serif"/>
              </a:rPr>
              <a:t>Estimation</a:t>
            </a:r>
            <a:r>
              <a:rPr lang="it-IT" b="1" i="0" u="none" strike="noStrike" dirty="0">
                <a:solidFill>
                  <a:srgbClr val="ECECEC"/>
                </a:solidFill>
                <a:effectLst/>
                <a:latin typeface="ui-sans-serif"/>
              </a:rPr>
              <a:t>:</a:t>
            </a: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In the </a:t>
            </a:r>
            <a:r>
              <a:rPr lang="it-IT" b="0" i="0" u="none" strike="noStrike" dirty="0" err="1">
                <a:solidFill>
                  <a:srgbClr val="ECECEC"/>
                </a:solidFill>
                <a:effectLst/>
                <a:latin typeface="ui-sans-serif"/>
              </a:rPr>
              <a:t>edgeR</a:t>
            </a:r>
            <a:r>
              <a:rPr lang="it-IT" b="0" i="0" u="none" strike="noStrike" dirty="0">
                <a:solidFill>
                  <a:srgbClr val="ECECEC"/>
                </a:solidFill>
                <a:effectLst/>
                <a:latin typeface="ui-sans-serif"/>
              </a:rPr>
              <a:t> package, </a:t>
            </a:r>
            <a:r>
              <a:rPr lang="it-IT" b="0" i="0" u="none" strike="noStrike" dirty="0" err="1">
                <a:solidFill>
                  <a:srgbClr val="ECECEC"/>
                </a:solidFill>
                <a:effectLst/>
                <a:latin typeface="ui-sans-serif"/>
              </a:rPr>
              <a:t>variance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estimated</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using</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three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types</a:t>
            </a:r>
            <a:r>
              <a:rPr lang="it-IT" b="0" i="0" u="none" strike="noStrike" dirty="0">
                <a:solidFill>
                  <a:srgbClr val="ECECEC"/>
                </a:solidFill>
                <a:effectLst/>
                <a:latin typeface="ui-sans-serif"/>
              </a:rPr>
              <a:t> of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a:solidFill>
                  <a:srgbClr val="ECECEC"/>
                </a:solidFill>
                <a:effectLst/>
                <a:latin typeface="ui-sans-serif"/>
              </a:rPr>
              <a:t>Common </a:t>
            </a:r>
            <a:r>
              <a:rPr lang="it-IT" b="1" i="0" u="none" strike="noStrike" dirty="0" err="1">
                <a:solidFill>
                  <a:srgbClr val="ECECEC"/>
                </a:solidFill>
                <a:effectLst/>
                <a:latin typeface="ui-sans-serif"/>
              </a:rPr>
              <a:t>Dispersion</a:t>
            </a:r>
            <a:r>
              <a:rPr lang="it-IT" b="1" i="0" u="none" strike="noStrike" dirty="0">
                <a:solidFill>
                  <a:srgbClr val="ECECEC"/>
                </a:solidFill>
                <a:effectLst/>
                <a:latin typeface="ui-sans-serif"/>
              </a:rPr>
              <a:t>:</a:t>
            </a:r>
            <a:r>
              <a:rPr lang="it-IT" b="0" i="0" u="none" strike="noStrike" dirty="0">
                <a:solidFill>
                  <a:srgbClr val="ECECEC"/>
                </a:solidFill>
                <a:effectLst/>
                <a:latin typeface="ui-sans-serif"/>
              </a:rPr>
              <a:t> A single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value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applied</a:t>
            </a:r>
            <a:r>
              <a:rPr lang="it-IT" b="0" i="0" u="none" strike="noStrike" dirty="0">
                <a:solidFill>
                  <a:srgbClr val="ECECEC"/>
                </a:solidFill>
                <a:effectLst/>
                <a:latin typeface="ui-sans-serif"/>
              </a:rPr>
              <a:t> to </a:t>
            </a:r>
            <a:r>
              <a:rPr lang="it-IT" b="0" i="0" u="none" strike="noStrike" dirty="0" err="1">
                <a:solidFill>
                  <a:srgbClr val="ECECEC"/>
                </a:solidFill>
                <a:effectLst/>
                <a:latin typeface="ui-sans-serif"/>
              </a:rPr>
              <a:t>all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genes</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err="1">
                <a:solidFill>
                  <a:srgbClr val="ECECEC"/>
                </a:solidFill>
                <a:effectLst/>
                <a:latin typeface="ui-sans-serif"/>
              </a:rPr>
              <a:t>Tagwise</a:t>
            </a:r>
            <a:r>
              <a:rPr lang="it-IT" b="1" i="0" u="none" strike="noStrike" dirty="0">
                <a:solidFill>
                  <a:srgbClr val="ECECEC"/>
                </a:solidFill>
                <a:effectLst/>
                <a:latin typeface="ui-sans-serif"/>
              </a:rPr>
              <a:t> </a:t>
            </a:r>
            <a:r>
              <a:rPr lang="it-IT" b="1" i="0" u="none" strike="noStrike" dirty="0" err="1">
                <a:solidFill>
                  <a:srgbClr val="ECECEC"/>
                </a:solidFill>
                <a:effectLst/>
                <a:latin typeface="ui-sans-serif"/>
              </a:rPr>
              <a:t>Dispersion</a:t>
            </a:r>
            <a:r>
              <a:rPr lang="it-IT" b="1" i="0" u="none" strike="noStrike" dirty="0">
                <a:solidFill>
                  <a:srgbClr val="ECECEC"/>
                </a:solidFill>
                <a:effectLst/>
                <a:latin typeface="ui-sans-serif"/>
              </a:rPr>
              <a:t>:</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Individual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estimates</a:t>
            </a:r>
            <a:r>
              <a:rPr lang="it-IT" b="0" i="0" u="none" strike="noStrike" dirty="0">
                <a:solidFill>
                  <a:srgbClr val="ECECEC"/>
                </a:solidFill>
                <a:effectLst/>
                <a:latin typeface="ui-sans-serif"/>
              </a:rPr>
              <a:t> for </a:t>
            </a:r>
            <a:r>
              <a:rPr lang="it-IT" b="0" i="0" u="none" strike="noStrike" dirty="0" err="1">
                <a:solidFill>
                  <a:srgbClr val="ECECEC"/>
                </a:solidFill>
                <a:effectLst/>
                <a:latin typeface="ui-sans-serif"/>
              </a:rPr>
              <a:t>each</a:t>
            </a:r>
            <a:r>
              <a:rPr lang="it-IT" b="0" i="0" u="none" strike="noStrike" dirty="0">
                <a:solidFill>
                  <a:srgbClr val="ECECEC"/>
                </a:solidFill>
                <a:effectLst/>
                <a:latin typeface="ui-sans-serif"/>
              </a:rPr>
              <a:t> gene.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u="none" strike="noStrike" dirty="0">
                <a:solidFill>
                  <a:srgbClr val="ECECEC"/>
                </a:solidFill>
                <a:effectLst/>
                <a:latin typeface="ui-sans-serif"/>
              </a:rPr>
              <a:t>Trend </a:t>
            </a:r>
            <a:r>
              <a:rPr lang="it-IT" b="1" i="0" u="none" strike="noStrike" dirty="0" err="1">
                <a:solidFill>
                  <a:srgbClr val="ECECEC"/>
                </a:solidFill>
                <a:effectLst/>
                <a:latin typeface="ui-sans-serif"/>
              </a:rPr>
              <a:t>Dispersion</a:t>
            </a:r>
            <a:r>
              <a:rPr lang="it-IT" b="1" i="0" u="none" strike="noStrike" dirty="0">
                <a:solidFill>
                  <a:srgbClr val="ECECEC"/>
                </a:solidFill>
                <a:effectLst/>
                <a:latin typeface="ui-sans-serif"/>
              </a:rPr>
              <a:t>:</a:t>
            </a:r>
            <a:r>
              <a:rPr lang="it-IT" b="0" i="0" u="none" strike="noStrike" dirty="0">
                <a:solidFill>
                  <a:srgbClr val="ECECEC"/>
                </a:solidFill>
                <a:effectLst/>
                <a:latin typeface="ui-sans-serif"/>
              </a:rPr>
              <a:t> A </a:t>
            </a:r>
            <a:r>
              <a:rPr lang="it-IT" b="0" i="0" u="none" strike="noStrike" dirty="0" err="1">
                <a:solidFill>
                  <a:srgbClr val="ECECEC"/>
                </a:solidFill>
                <a:effectLst/>
                <a:latin typeface="ui-sans-serif"/>
              </a:rPr>
              <a:t>smoothed</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function</a:t>
            </a:r>
            <a:r>
              <a:rPr lang="it-IT" b="0" i="0" u="none" strike="noStrike" dirty="0">
                <a:solidFill>
                  <a:srgbClr val="ECECEC"/>
                </a:solidFill>
                <a:effectLst/>
                <a:latin typeface="ui-sans-serif"/>
              </a:rPr>
              <a:t> of the gene </a:t>
            </a:r>
            <a:r>
              <a:rPr lang="it-IT" b="0" i="0" u="none" strike="noStrike" dirty="0" err="1">
                <a:solidFill>
                  <a:srgbClr val="ECECEC"/>
                </a:solidFill>
                <a:effectLst/>
                <a:latin typeface="ui-sans-serif"/>
              </a:rPr>
              <a:t>abundance</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The plot </a:t>
            </a:r>
            <a:r>
              <a:rPr lang="it-IT" b="0" i="0" u="none" strike="noStrike" dirty="0" err="1">
                <a:solidFill>
                  <a:srgbClr val="ECECEC"/>
                </a:solidFill>
                <a:effectLst/>
                <a:latin typeface="ui-sans-serif"/>
              </a:rPr>
              <a:t>demonstrates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that</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while</a:t>
            </a:r>
            <a:r>
              <a:rPr lang="it-IT" b="0" i="0" u="none" strike="noStrike" dirty="0">
                <a:solidFill>
                  <a:srgbClr val="ECECEC"/>
                </a:solidFill>
                <a:effectLst/>
                <a:latin typeface="ui-sans-serif"/>
              </a:rPr>
              <a:t> the common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provides</a:t>
            </a:r>
            <a:r>
              <a:rPr lang="it-IT" b="0" i="0" u="none" strike="noStrike" dirty="0">
                <a:solidFill>
                  <a:srgbClr val="ECECEC"/>
                </a:solidFill>
                <a:effectLst/>
                <a:latin typeface="ui-sans-serif"/>
              </a:rPr>
              <a:t> a single </a:t>
            </a:r>
            <a:r>
              <a:rPr lang="it-IT" b="0" i="0" u="none" strike="noStrike" dirty="0" err="1">
                <a:solidFill>
                  <a:srgbClr val="ECECEC"/>
                </a:solidFill>
                <a:effectLst/>
                <a:latin typeface="ui-sans-serif"/>
              </a:rPr>
              <a:t>value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it</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fails</a:t>
            </a:r>
            <a:r>
              <a:rPr lang="it-IT" b="0" i="0" u="none" strike="noStrike" dirty="0">
                <a:solidFill>
                  <a:srgbClr val="ECECEC"/>
                </a:solidFill>
                <a:effectLst/>
                <a:latin typeface="ui-sans-serif"/>
              </a:rPr>
              <a:t> to </a:t>
            </a:r>
            <a:r>
              <a:rPr lang="it-IT" b="0" i="0" u="none" strike="noStrike" dirty="0" err="1">
                <a:solidFill>
                  <a:srgbClr val="ECECEC"/>
                </a:solidFill>
                <a:effectLst/>
                <a:latin typeface="ui-sans-serif"/>
              </a:rPr>
              <a:t>capture</a:t>
            </a:r>
            <a:r>
              <a:rPr lang="it-IT" b="0" i="0" u="none" strike="noStrike" dirty="0">
                <a:solidFill>
                  <a:srgbClr val="ECECEC"/>
                </a:solidFill>
                <a:effectLst/>
                <a:latin typeface="ui-sans-serif"/>
              </a:rPr>
              <a:t> the </a:t>
            </a:r>
            <a:r>
              <a:rPr lang="it-IT" b="0" i="0" u="none" strike="noStrike" dirty="0" err="1">
                <a:solidFill>
                  <a:srgbClr val="ECECEC"/>
                </a:solidFill>
                <a:effectLst/>
                <a:latin typeface="ui-sans-serif"/>
              </a:rPr>
              <a:t>variability</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observed</a:t>
            </a:r>
            <a:r>
              <a:rPr lang="it-IT" b="0" i="0" u="none" strike="noStrike" dirty="0">
                <a:solidFill>
                  <a:srgbClr val="ECECEC"/>
                </a:solidFill>
                <a:effectLst/>
                <a:latin typeface="ui-sans-serif"/>
              </a:rPr>
              <a:t> in </a:t>
            </a:r>
            <a:r>
              <a:rPr lang="it-IT" b="0" i="0" u="none" strike="noStrike" dirty="0" err="1">
                <a:solidFill>
                  <a:srgbClr val="ECECEC"/>
                </a:solidFill>
                <a:effectLst/>
                <a:latin typeface="ui-sans-serif"/>
              </a:rPr>
              <a:t>individual</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genes</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tagwise</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The trend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offers</a:t>
            </a:r>
            <a:r>
              <a:rPr lang="it-IT" b="0" i="0" u="none" strike="noStrike" dirty="0">
                <a:solidFill>
                  <a:srgbClr val="ECECEC"/>
                </a:solidFill>
                <a:effectLst/>
                <a:latin typeface="ui-sans-serif"/>
              </a:rPr>
              <a:t> a middle ground by </a:t>
            </a:r>
            <a:r>
              <a:rPr lang="it-IT" b="0" i="0" u="none" strike="noStrike" dirty="0" err="1">
                <a:solidFill>
                  <a:srgbClr val="ECECEC"/>
                </a:solidFill>
                <a:effectLst/>
                <a:latin typeface="ui-sans-serif"/>
              </a:rPr>
              <a:t>modeling</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how</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dispersion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changes</a:t>
            </a:r>
            <a:r>
              <a:rPr lang="it-IT" b="0" i="0" u="none" strike="noStrike" dirty="0">
                <a:solidFill>
                  <a:srgbClr val="ECECEC"/>
                </a:solidFill>
                <a:effectLst/>
                <a:latin typeface="ui-sans-serif"/>
              </a:rPr>
              <a:t> with gene </a:t>
            </a:r>
            <a:r>
              <a:rPr lang="it-IT" b="0" i="0" u="none" strike="noStrike" dirty="0" err="1">
                <a:solidFill>
                  <a:srgbClr val="ECECEC"/>
                </a:solidFill>
                <a:effectLst/>
                <a:latin typeface="ui-sans-serif"/>
              </a:rPr>
              <a:t>expression</a:t>
            </a:r>
            <a:r>
              <a:rPr lang="it-IT" b="0" i="0" u="none" strike="noStrike" dirty="0">
                <a:solidFill>
                  <a:srgbClr val="ECECEC"/>
                </a:solidFill>
                <a:effectLst/>
                <a:latin typeface="ui-sans-serif"/>
              </a:rPr>
              <a:t> </a:t>
            </a:r>
            <a:r>
              <a:rPr lang="it-IT" b="0" i="0" u="none" strike="noStrike" dirty="0" err="1">
                <a:solidFill>
                  <a:srgbClr val="ECECEC"/>
                </a:solidFill>
                <a:effectLst/>
                <a:latin typeface="ui-sans-serif"/>
              </a:rPr>
              <a:t>levels</a:t>
            </a:r>
            <a:r>
              <a:rPr lang="it-IT" b="0" i="0" u="none" strike="noStrike" dirty="0">
                <a:solidFill>
                  <a:srgbClr val="ECECEC"/>
                </a:solidFill>
                <a:effectLst/>
                <a:latin typeface="ui-sans-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a:solidFill>
                  <a:srgbClr val="ECECEC"/>
                </a:solidFill>
                <a:effectLst/>
                <a:latin typeface="ui-sans-serif"/>
              </a:rPr>
              <a:t>CODE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u="none" strike="noStrike" dirty="0" err="1">
                <a:solidFill>
                  <a:srgbClr val="ECECEC"/>
                </a:solidFill>
                <a:effectLst/>
                <a:latin typeface="ui-sans-serif"/>
              </a:rPr>
              <a:t>plotBCV</a:t>
            </a:r>
            <a:r>
              <a:rPr lang="it-IT" b="0" i="0" u="none" strike="noStrike" dirty="0">
                <a:solidFill>
                  <a:srgbClr val="ECECEC"/>
                </a:solidFill>
                <a:effectLst/>
                <a:latin typeface="ui-sans-serif"/>
              </a:rPr>
              <a: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0" i="0" u="none" strike="noStrike" dirty="0">
              <a:solidFill>
                <a:srgbClr val="ECECEC"/>
              </a:solidFill>
              <a:effectLst/>
              <a:latin typeface="ui-sans-serif"/>
            </a:endParaRPr>
          </a:p>
          <a:p>
            <a:endParaRPr lang="en-GB" dirty="0"/>
          </a:p>
        </p:txBody>
      </p:sp>
      <p:sp>
        <p:nvSpPr>
          <p:cNvPr id="4" name="Segnaposto numero diapositiva 3"/>
          <p:cNvSpPr>
            <a:spLocks noGrp="1"/>
          </p:cNvSpPr>
          <p:nvPr>
            <p:ph type="sldNum" sz="quarter" idx="5"/>
          </p:nvPr>
        </p:nvSpPr>
        <p:spPr/>
        <p:txBody>
          <a:bodyPr/>
          <a:lstStyle/>
          <a:p>
            <a:fld id="{BD9EB13F-E1A3-3649-92BC-2BF46F6D9D1C}" type="slidenum">
              <a:rPr lang="en-GB" smtClean="0"/>
              <a:t>5</a:t>
            </a:fld>
            <a:endParaRPr lang="en-GB"/>
          </a:p>
        </p:txBody>
      </p:sp>
    </p:spTree>
    <p:extLst>
      <p:ext uri="{BB962C8B-B14F-4D97-AF65-F5344CB8AC3E}">
        <p14:creationId xmlns:p14="http://schemas.microsoft.com/office/powerpoint/2010/main" val="417410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effectLst/>
              </a:rPr>
              <a:t>Number</a:t>
            </a:r>
            <a:r>
              <a:rPr lang="it-IT" sz="1200" b="1" dirty="0">
                <a:effectLst/>
              </a:rPr>
              <a:t> of </a:t>
            </a:r>
            <a:r>
              <a:rPr lang="it-IT" sz="1200" b="1" dirty="0" err="1">
                <a:effectLst/>
              </a:rPr>
              <a:t>genes</a:t>
            </a:r>
            <a:r>
              <a:rPr lang="it-IT" sz="1200" b="1" dirty="0">
                <a:effectLst/>
              </a:rPr>
              <a:t> up/down </a:t>
            </a:r>
            <a:r>
              <a:rPr lang="it-IT" sz="1200" b="1" dirty="0" err="1">
                <a:effectLst/>
              </a:rPr>
              <a:t>regulated</a:t>
            </a:r>
            <a:r>
              <a:rPr lang="it-IT" sz="1200" b="1" dirty="0">
                <a:effectLst/>
              </a:rPr>
              <a:t> in </a:t>
            </a:r>
            <a:r>
              <a:rPr lang="it-IT" sz="1200" b="1" dirty="0" err="1">
                <a:effectLst/>
              </a:rPr>
              <a:t>each</a:t>
            </a:r>
            <a:r>
              <a:rPr lang="it-IT" sz="1200" b="1" dirty="0">
                <a:effectLst/>
              </a:rPr>
              <a:t> </a:t>
            </a:r>
            <a:r>
              <a:rPr lang="it-IT" sz="1200" b="1" dirty="0" err="1">
                <a:effectLst/>
              </a:rPr>
              <a:t>comparison</a:t>
            </a:r>
            <a:r>
              <a:rPr lang="it-IT" sz="1200" b="1" dirty="0">
                <a:effectLst/>
              </a:rPr>
              <a:t> </a:t>
            </a:r>
            <a:endParaRPr lang="en-GB" dirty="0"/>
          </a:p>
          <a:p>
            <a:r>
              <a:rPr lang="en-GB" dirty="0"/>
              <a:t>I look at the genes that are up- or down-regulated in each comparison. Within the function I created I use a threshold = 0.05, which allows me to filter out genes that have a lower </a:t>
            </a:r>
            <a:r>
              <a:rPr lang="en-GB" dirty="0" err="1"/>
              <a:t>p.value</a:t>
            </a:r>
            <a:r>
              <a:rPr lang="en-GB"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err="1">
                <a:effectLst/>
              </a:rPr>
              <a:t>Number</a:t>
            </a:r>
            <a:r>
              <a:rPr lang="it-IT" sz="1200" b="1" dirty="0">
                <a:effectLst/>
              </a:rPr>
              <a:t> of </a:t>
            </a:r>
            <a:r>
              <a:rPr lang="it-IT" sz="1200" b="1" dirty="0" err="1">
                <a:effectLst/>
              </a:rPr>
              <a:t>genes</a:t>
            </a:r>
            <a:r>
              <a:rPr lang="it-IT" sz="1200" b="1" dirty="0">
                <a:effectLst/>
              </a:rPr>
              <a:t> </a:t>
            </a:r>
            <a:r>
              <a:rPr lang="it-IT" sz="1200" b="1" dirty="0" err="1">
                <a:effectLst/>
              </a:rPr>
              <a:t>resulting</a:t>
            </a:r>
            <a:r>
              <a:rPr lang="it-IT" sz="1200" b="1" dirty="0">
                <a:effectLst/>
              </a:rPr>
              <a:t> to be up </a:t>
            </a:r>
            <a:r>
              <a:rPr lang="it-IT" sz="1200" b="1" dirty="0" err="1">
                <a:effectLst/>
              </a:rPr>
              <a:t>regulated</a:t>
            </a:r>
            <a:r>
              <a:rPr lang="it-IT" sz="1200" b="1" dirty="0">
                <a:effectLst/>
              </a:rPr>
              <a:t> in a </a:t>
            </a:r>
            <a:r>
              <a:rPr lang="it-IT" sz="1200" b="1" dirty="0" err="1">
                <a:effectLst/>
              </a:rPr>
              <a:t>tissue</a:t>
            </a:r>
            <a:r>
              <a:rPr lang="it-IT" sz="1200" b="1" dirty="0">
                <a:effectLst/>
              </a:rPr>
              <a:t> with </a:t>
            </a:r>
            <a:r>
              <a:rPr lang="it-IT" sz="1200" b="1" dirty="0" err="1">
                <a:effectLst/>
              </a:rPr>
              <a:t>respect</a:t>
            </a:r>
            <a:r>
              <a:rPr lang="it-IT" sz="1200" b="1" dirty="0">
                <a:effectLst/>
              </a:rPr>
              <a:t> to </a:t>
            </a:r>
            <a:r>
              <a:rPr lang="it-IT" sz="1200" b="1" dirty="0" err="1">
                <a:effectLst/>
              </a:rPr>
              <a:t>both</a:t>
            </a:r>
            <a:r>
              <a:rPr lang="it-IT" sz="1200" b="1" dirty="0">
                <a:effectLst/>
              </a:rPr>
              <a:t> the </a:t>
            </a:r>
            <a:r>
              <a:rPr lang="it-IT" sz="1200" b="1" dirty="0" err="1">
                <a:effectLst/>
              </a:rPr>
              <a:t>other</a:t>
            </a:r>
            <a:r>
              <a:rPr lang="it-IT" sz="1200" b="1" dirty="0">
                <a:effectLst/>
              </a:rPr>
              <a:t> </a:t>
            </a:r>
            <a:r>
              <a:rPr lang="it-IT" sz="1200" b="1" dirty="0" err="1">
                <a:effectLst/>
              </a:rPr>
              <a:t>two</a:t>
            </a:r>
            <a:r>
              <a:rPr lang="it-IT" sz="1200" b="1" dirty="0">
                <a:effectLst/>
              </a:rPr>
              <a:t> </a:t>
            </a:r>
          </a:p>
          <a:p>
            <a:r>
              <a:rPr lang="en-GB" dirty="0"/>
              <a:t>I look at the number of genes that are up-regulated in tissues compared to other tissues</a:t>
            </a:r>
          </a:p>
          <a:p>
            <a:endParaRPr lang="en-GB" dirty="0"/>
          </a:p>
          <a:p>
            <a:r>
              <a:rPr lang="en-GB" dirty="0"/>
              <a:t>The </a:t>
            </a:r>
            <a:r>
              <a:rPr lang="en-GB" b="1" dirty="0" err="1"/>
              <a:t>decideTests</a:t>
            </a:r>
            <a:r>
              <a:rPr lang="en-GB" dirty="0"/>
              <a:t> test is used in differential gene expression analysis to decide which genes are considered significantly differentially expressed between two conditions or groups.</a:t>
            </a:r>
          </a:p>
          <a:p>
            <a:endParaRPr lang="en-GB" dirty="0"/>
          </a:p>
          <a:p>
            <a:r>
              <a:rPr lang="en-GB" b="1" dirty="0" err="1"/>
              <a:t>adjust.method</a:t>
            </a:r>
            <a:r>
              <a:rPr lang="en-GB" b="1" dirty="0"/>
              <a:t> = “BH</a:t>
            </a:r>
            <a:r>
              <a:rPr lang="en-GB" dirty="0"/>
              <a:t>”: Specifies the correction method for checking false positive rate (FDR). In this case, the correction method used is the </a:t>
            </a:r>
            <a:r>
              <a:rPr lang="en-GB" dirty="0" err="1"/>
              <a:t>Benjamini</a:t>
            </a:r>
            <a:r>
              <a:rPr lang="en-GB" dirty="0"/>
              <a:t>-Hochberg (BH) method, which is commonly used to control FDR in differential gene expression analysis.</a:t>
            </a:r>
          </a:p>
          <a:p>
            <a:endParaRPr lang="en-GB" dirty="0"/>
          </a:p>
          <a:p>
            <a:r>
              <a:rPr lang="en-GB" b="1" dirty="0" err="1"/>
              <a:t>lfc</a:t>
            </a:r>
            <a:r>
              <a:rPr lang="en-GB" b="1" dirty="0"/>
              <a:t>=1</a:t>
            </a:r>
            <a:r>
              <a:rPr lang="en-GB" dirty="0"/>
              <a:t>: Specifies the minimum fold change value that is considered significant. In this case, only genes with an absolute fold change of at least 1 (i.e., log fold change greater than 0) are being considered as significantly differentially expressed.</a:t>
            </a:r>
          </a:p>
          <a:p>
            <a:endParaRPr lang="en-GB" dirty="0"/>
          </a:p>
          <a:p>
            <a:r>
              <a:rPr lang="en-GB" dirty="0"/>
              <a:t>P.VALUE AND FDR</a:t>
            </a:r>
          </a:p>
          <a:p>
            <a:r>
              <a:rPr lang="en-GB" dirty="0"/>
              <a:t>In summary, while the p-value provides a measure of significance for individual tests, the FDR provides a measure of the proportion of false positives among all significant tests. Both of these measures are important for correctly interpreting the results of statistical analysis.</a:t>
            </a:r>
          </a:p>
          <a:p>
            <a:r>
              <a:rPr lang="en-GB" dirty="0"/>
              <a:t>In the </a:t>
            </a:r>
            <a:r>
              <a:rPr lang="en-GB" dirty="0" err="1"/>
              <a:t>decideTests</a:t>
            </a:r>
            <a:r>
              <a:rPr lang="en-GB" dirty="0"/>
              <a:t> function, the p-value and FDR are both used to control statistical significance and control the false-positive rate among genes identified as significantly differentially expressed</a:t>
            </a:r>
          </a:p>
          <a:p>
            <a:endParaRPr lang="en-GB" dirty="0"/>
          </a:p>
          <a:p>
            <a:r>
              <a:rPr lang="en-GB" dirty="0"/>
              <a:t>My final threshold value for p-value, FDR and fold change would depend on the specific needs of the study and the biological context. Ideally, it would be a choice that balances the discovery of interesting new genes with reducing the risk of false positives.</a:t>
            </a:r>
          </a:p>
          <a:p>
            <a:endParaRPr lang="en-GB" dirty="0"/>
          </a:p>
          <a:p>
            <a:r>
              <a:rPr lang="en-GB" dirty="0"/>
              <a:t>CODE PART:</a:t>
            </a:r>
          </a:p>
          <a:p>
            <a:endParaRPr lang="en-GB" dirty="0"/>
          </a:p>
          <a:p>
            <a:r>
              <a:rPr lang="en-GB" dirty="0"/>
              <a:t>design &lt;- </a:t>
            </a:r>
            <a:r>
              <a:rPr lang="en-GB" dirty="0" err="1"/>
              <a:t>model.matrix</a:t>
            </a:r>
            <a:r>
              <a:rPr lang="en-GB" dirty="0"/>
              <a:t>(~0+group, data=</a:t>
            </a:r>
            <a:r>
              <a:rPr lang="en-GB" dirty="0" err="1"/>
              <a:t>y$samples</a:t>
            </a:r>
            <a:r>
              <a:rPr lang="en-GB" dirty="0"/>
              <a:t>)</a:t>
            </a:r>
          </a:p>
          <a:p>
            <a:r>
              <a:rPr lang="en-GB" dirty="0" err="1"/>
              <a:t>colnames</a:t>
            </a:r>
            <a:r>
              <a:rPr lang="en-GB" dirty="0"/>
              <a:t>(design) &lt;- levels(</a:t>
            </a:r>
            <a:r>
              <a:rPr lang="en-GB" dirty="0" err="1"/>
              <a:t>y$samples$group</a:t>
            </a:r>
            <a:r>
              <a:rPr lang="en-GB" dirty="0"/>
              <a:t>)</a:t>
            </a:r>
          </a:p>
          <a:p>
            <a:endParaRPr lang="en-GB" dirty="0"/>
          </a:p>
          <a:p>
            <a:r>
              <a:rPr lang="en-GB" dirty="0"/>
              <a:t>fit &lt;- </a:t>
            </a:r>
            <a:r>
              <a:rPr lang="en-GB" dirty="0" err="1"/>
              <a:t>glmQLFit</a:t>
            </a:r>
            <a:r>
              <a:rPr lang="en-GB" dirty="0"/>
              <a:t>(y, design)</a:t>
            </a:r>
          </a:p>
          <a:p>
            <a:endParaRPr lang="en-GB" dirty="0"/>
          </a:p>
          <a:p>
            <a:r>
              <a:rPr lang="en-GB" dirty="0"/>
              <a:t>#lung (top) vs brain (bottom)</a:t>
            </a:r>
          </a:p>
          <a:p>
            <a:r>
              <a:rPr lang="en-GB" dirty="0" err="1"/>
              <a:t>qlfLB</a:t>
            </a:r>
            <a:r>
              <a:rPr lang="en-GB" dirty="0"/>
              <a:t> &lt;- </a:t>
            </a:r>
            <a:r>
              <a:rPr lang="en-GB" dirty="0" err="1"/>
              <a:t>glmQLFTest</a:t>
            </a:r>
            <a:r>
              <a:rPr lang="en-GB" dirty="0"/>
              <a:t>(fit, contrast=c(-1,1,0))</a:t>
            </a:r>
          </a:p>
          <a:p>
            <a:r>
              <a:rPr lang="en-GB" dirty="0"/>
              <a:t>#pancreas (top) vs brain (bottom)</a:t>
            </a:r>
          </a:p>
          <a:p>
            <a:r>
              <a:rPr lang="en-GB" dirty="0" err="1"/>
              <a:t>qlfPB</a:t>
            </a:r>
            <a:r>
              <a:rPr lang="en-GB" dirty="0"/>
              <a:t> &lt;- </a:t>
            </a:r>
            <a:r>
              <a:rPr lang="en-GB" dirty="0" err="1"/>
              <a:t>glmQLFTest</a:t>
            </a:r>
            <a:r>
              <a:rPr lang="en-GB" dirty="0"/>
              <a:t>(fit, contrast=c(-1,0,1))</a:t>
            </a:r>
          </a:p>
          <a:p>
            <a:r>
              <a:rPr lang="en-GB" dirty="0"/>
              <a:t>#lung (top) vs pancreas (bottom)</a:t>
            </a:r>
          </a:p>
          <a:p>
            <a:r>
              <a:rPr lang="en-GB" dirty="0" err="1"/>
              <a:t>qlfLP</a:t>
            </a:r>
            <a:r>
              <a:rPr lang="en-GB" dirty="0"/>
              <a:t> &lt;- </a:t>
            </a:r>
            <a:r>
              <a:rPr lang="en-GB" dirty="0" err="1"/>
              <a:t>glmQLFTest</a:t>
            </a:r>
            <a:r>
              <a:rPr lang="en-GB" dirty="0"/>
              <a:t>(fit, contrast=c(0,-1,1))</a:t>
            </a:r>
          </a:p>
          <a:p>
            <a:endParaRPr lang="en-GB" dirty="0"/>
          </a:p>
          <a:p>
            <a:r>
              <a:rPr lang="en-GB" dirty="0" err="1"/>
              <a:t>up_down_counts</a:t>
            </a:r>
            <a:r>
              <a:rPr lang="en-GB" dirty="0"/>
              <a:t> &lt;- function(</a:t>
            </a:r>
            <a:r>
              <a:rPr lang="en-GB" dirty="0" err="1"/>
              <a:t>qlf</a:t>
            </a:r>
            <a:r>
              <a:rPr lang="en-GB" dirty="0"/>
              <a:t>, threshold = 0.05) {</a:t>
            </a:r>
          </a:p>
          <a:p>
            <a:r>
              <a:rPr lang="en-GB" dirty="0"/>
              <a:t>  upregulated &lt;- sum(</a:t>
            </a:r>
            <a:r>
              <a:rPr lang="en-GB" dirty="0" err="1"/>
              <a:t>qlf$table$PValue</a:t>
            </a:r>
            <a:r>
              <a:rPr lang="en-GB" dirty="0"/>
              <a:t> &lt; threshold &amp; </a:t>
            </a:r>
            <a:r>
              <a:rPr lang="en-GB" dirty="0" err="1"/>
              <a:t>qlf$table$logFC</a:t>
            </a:r>
            <a:r>
              <a:rPr lang="en-GB" dirty="0"/>
              <a:t> &gt; 0)</a:t>
            </a:r>
          </a:p>
          <a:p>
            <a:r>
              <a:rPr lang="en-GB" dirty="0"/>
              <a:t>  downregulated &lt;- sum(</a:t>
            </a:r>
            <a:r>
              <a:rPr lang="en-GB" dirty="0" err="1"/>
              <a:t>qlf$table$PValue</a:t>
            </a:r>
            <a:r>
              <a:rPr lang="en-GB" dirty="0"/>
              <a:t> &lt; threshold &amp; </a:t>
            </a:r>
            <a:r>
              <a:rPr lang="en-GB" dirty="0" err="1"/>
              <a:t>qlf$table$logFC</a:t>
            </a:r>
            <a:r>
              <a:rPr lang="en-GB" dirty="0"/>
              <a:t> &lt; 0)</a:t>
            </a:r>
          </a:p>
          <a:p>
            <a:r>
              <a:rPr lang="en-GB" dirty="0"/>
              <a:t>  return(c(Upregulated = upregulated, Downregulated = downregulated))</a:t>
            </a:r>
          </a:p>
          <a:p>
            <a:r>
              <a:rPr lang="en-GB" dirty="0"/>
              <a:t>}</a:t>
            </a:r>
          </a:p>
          <a:p>
            <a:endParaRPr lang="en-GB" dirty="0"/>
          </a:p>
          <a:p>
            <a:r>
              <a:rPr lang="en-GB" dirty="0" err="1"/>
              <a:t>counts_LB</a:t>
            </a:r>
            <a:r>
              <a:rPr lang="en-GB" dirty="0"/>
              <a:t> &lt;- </a:t>
            </a:r>
            <a:r>
              <a:rPr lang="en-GB" dirty="0" err="1"/>
              <a:t>up_down_counts</a:t>
            </a:r>
            <a:r>
              <a:rPr lang="en-GB" dirty="0"/>
              <a:t>(</a:t>
            </a:r>
            <a:r>
              <a:rPr lang="en-GB" dirty="0" err="1"/>
              <a:t>qlfLB</a:t>
            </a:r>
            <a:r>
              <a:rPr lang="en-GB" dirty="0"/>
              <a:t>)</a:t>
            </a:r>
          </a:p>
          <a:p>
            <a:r>
              <a:rPr lang="en-GB" dirty="0" err="1"/>
              <a:t>counts_PB</a:t>
            </a:r>
            <a:r>
              <a:rPr lang="en-GB" dirty="0"/>
              <a:t> &lt;- </a:t>
            </a:r>
            <a:r>
              <a:rPr lang="en-GB" dirty="0" err="1"/>
              <a:t>up_down_counts</a:t>
            </a:r>
            <a:r>
              <a:rPr lang="en-GB" dirty="0"/>
              <a:t>(</a:t>
            </a:r>
            <a:r>
              <a:rPr lang="en-GB" dirty="0" err="1"/>
              <a:t>qlfPB</a:t>
            </a:r>
            <a:r>
              <a:rPr lang="en-GB" dirty="0"/>
              <a:t>)</a:t>
            </a:r>
          </a:p>
          <a:p>
            <a:r>
              <a:rPr lang="en-GB" dirty="0" err="1"/>
              <a:t>counts_LP</a:t>
            </a:r>
            <a:r>
              <a:rPr lang="en-GB" dirty="0"/>
              <a:t> &lt;- </a:t>
            </a:r>
            <a:r>
              <a:rPr lang="en-GB" dirty="0" err="1"/>
              <a:t>up_down_counts</a:t>
            </a:r>
            <a:r>
              <a:rPr lang="en-GB" dirty="0"/>
              <a:t>(</a:t>
            </a:r>
            <a:r>
              <a:rPr lang="en-GB" dirty="0" err="1"/>
              <a:t>qlfLP</a:t>
            </a:r>
            <a:r>
              <a:rPr lang="en-GB" dirty="0"/>
              <a:t>)</a:t>
            </a:r>
          </a:p>
          <a:p>
            <a:endParaRPr lang="en-GB" dirty="0"/>
          </a:p>
          <a:p>
            <a:r>
              <a:rPr lang="en-GB" dirty="0" err="1"/>
              <a:t>comparison_names</a:t>
            </a:r>
            <a:r>
              <a:rPr lang="en-GB" dirty="0"/>
              <a:t> &lt;- c("Lung vs Brain", "Pancreas vs Brain", "Lung vs Pancreas")</a:t>
            </a:r>
          </a:p>
          <a:p>
            <a:r>
              <a:rPr lang="en-GB" dirty="0" err="1"/>
              <a:t>upregulated_counts</a:t>
            </a:r>
            <a:r>
              <a:rPr lang="en-GB" dirty="0"/>
              <a:t> &lt;- c(</a:t>
            </a:r>
            <a:r>
              <a:rPr lang="en-GB" dirty="0" err="1"/>
              <a:t>counts_LB</a:t>
            </a:r>
            <a:r>
              <a:rPr lang="en-GB" dirty="0"/>
              <a:t>["Upregulated"], </a:t>
            </a:r>
            <a:r>
              <a:rPr lang="en-GB" dirty="0" err="1"/>
              <a:t>counts_PB</a:t>
            </a:r>
            <a:r>
              <a:rPr lang="en-GB" dirty="0"/>
              <a:t>["Upregulated"], </a:t>
            </a:r>
            <a:r>
              <a:rPr lang="en-GB" dirty="0" err="1"/>
              <a:t>counts_LP</a:t>
            </a:r>
            <a:r>
              <a:rPr lang="en-GB" dirty="0"/>
              <a:t>["Upregulated"])</a:t>
            </a:r>
          </a:p>
          <a:p>
            <a:r>
              <a:rPr lang="en-GB" dirty="0" err="1"/>
              <a:t>downregulated_counts</a:t>
            </a:r>
            <a:r>
              <a:rPr lang="en-GB" dirty="0"/>
              <a:t> &lt;- c(</a:t>
            </a:r>
            <a:r>
              <a:rPr lang="en-GB" dirty="0" err="1"/>
              <a:t>counts_LB</a:t>
            </a:r>
            <a:r>
              <a:rPr lang="en-GB" dirty="0"/>
              <a:t>["Downregulated"], </a:t>
            </a:r>
            <a:r>
              <a:rPr lang="en-GB" dirty="0" err="1"/>
              <a:t>counts_PB</a:t>
            </a:r>
            <a:r>
              <a:rPr lang="en-GB" dirty="0"/>
              <a:t>["Downregulated"], </a:t>
            </a:r>
            <a:r>
              <a:rPr lang="en-GB" dirty="0" err="1"/>
              <a:t>counts_LP</a:t>
            </a:r>
            <a:r>
              <a:rPr lang="en-GB" dirty="0"/>
              <a:t>["Downregulated"])</a:t>
            </a:r>
          </a:p>
          <a:p>
            <a:endParaRPr lang="en-GB" dirty="0"/>
          </a:p>
          <a:p>
            <a:r>
              <a:rPr lang="en-GB" dirty="0" err="1"/>
              <a:t>results_df</a:t>
            </a:r>
            <a:r>
              <a:rPr lang="en-GB" dirty="0"/>
              <a:t> &lt;- </a:t>
            </a:r>
            <a:r>
              <a:rPr lang="en-GB" dirty="0" err="1"/>
              <a:t>data.frame</a:t>
            </a:r>
            <a:r>
              <a:rPr lang="en-GB" dirty="0"/>
              <a:t>(</a:t>
            </a:r>
          </a:p>
          <a:p>
            <a:r>
              <a:rPr lang="en-GB" dirty="0"/>
              <a:t>  Comparison = </a:t>
            </a:r>
            <a:r>
              <a:rPr lang="en-GB" dirty="0" err="1"/>
              <a:t>comparison_names</a:t>
            </a:r>
            <a:r>
              <a:rPr lang="en-GB" dirty="0"/>
              <a:t>,</a:t>
            </a:r>
          </a:p>
          <a:p>
            <a:r>
              <a:rPr lang="en-GB" dirty="0"/>
              <a:t>  Upregulated = </a:t>
            </a:r>
            <a:r>
              <a:rPr lang="en-GB" dirty="0" err="1"/>
              <a:t>upregulated_counts</a:t>
            </a:r>
            <a:r>
              <a:rPr lang="en-GB" dirty="0"/>
              <a:t>,</a:t>
            </a:r>
          </a:p>
          <a:p>
            <a:r>
              <a:rPr lang="en-GB" dirty="0"/>
              <a:t>  Downregulated = </a:t>
            </a:r>
            <a:r>
              <a:rPr lang="en-GB" dirty="0" err="1"/>
              <a:t>downregulated_counts</a:t>
            </a:r>
            <a:endParaRPr lang="en-GB" dirty="0"/>
          </a:p>
          <a:p>
            <a:r>
              <a:rPr lang="en-GB" dirty="0"/>
              <a:t>)</a:t>
            </a:r>
          </a:p>
          <a:p>
            <a:endParaRPr lang="en-GB" dirty="0"/>
          </a:p>
          <a:p>
            <a:r>
              <a:rPr lang="en-GB" dirty="0" err="1"/>
              <a:t>results_melted</a:t>
            </a:r>
            <a:r>
              <a:rPr lang="en-GB" dirty="0"/>
              <a:t> &lt;- melt(</a:t>
            </a:r>
            <a:r>
              <a:rPr lang="en-GB" dirty="0" err="1"/>
              <a:t>results_df</a:t>
            </a:r>
            <a:r>
              <a:rPr lang="en-GB" dirty="0"/>
              <a:t>, </a:t>
            </a:r>
            <a:r>
              <a:rPr lang="en-GB" dirty="0" err="1"/>
              <a:t>id.vars</a:t>
            </a:r>
            <a:r>
              <a:rPr lang="en-GB" dirty="0"/>
              <a:t> = "Comparison")</a:t>
            </a:r>
          </a:p>
          <a:p>
            <a:endParaRPr lang="en-GB" dirty="0"/>
          </a:p>
          <a:p>
            <a:r>
              <a:rPr lang="en-GB" dirty="0" err="1"/>
              <a:t>ggplot</a:t>
            </a:r>
            <a:r>
              <a:rPr lang="en-GB" dirty="0"/>
              <a:t>(</a:t>
            </a:r>
            <a:r>
              <a:rPr lang="en-GB" dirty="0" err="1"/>
              <a:t>results_melted</a:t>
            </a:r>
            <a:r>
              <a:rPr lang="en-GB" dirty="0"/>
              <a:t>, </a:t>
            </a:r>
            <a:r>
              <a:rPr lang="en-GB" dirty="0" err="1"/>
              <a:t>aes</a:t>
            </a:r>
            <a:r>
              <a:rPr lang="en-GB" dirty="0"/>
              <a:t>(x = Comparison, y = value, fill = variable)) +</a:t>
            </a:r>
          </a:p>
          <a:p>
            <a:r>
              <a:rPr lang="en-GB" dirty="0"/>
              <a:t>  </a:t>
            </a:r>
            <a:r>
              <a:rPr lang="en-GB" dirty="0" err="1"/>
              <a:t>geom_bar</a:t>
            </a:r>
            <a:r>
              <a:rPr lang="en-GB" dirty="0"/>
              <a:t>(stat = "identity", position = "dodge", </a:t>
            </a:r>
            <a:r>
              <a:rPr lang="en-GB" dirty="0" err="1"/>
              <a:t>color</a:t>
            </a:r>
            <a:r>
              <a:rPr lang="en-GB" dirty="0"/>
              <a:t> = "black") +</a:t>
            </a:r>
          </a:p>
          <a:p>
            <a:r>
              <a:rPr lang="en-GB" dirty="0"/>
              <a:t>  </a:t>
            </a:r>
            <a:r>
              <a:rPr lang="en-GB" dirty="0" err="1"/>
              <a:t>scale_fill_manual</a:t>
            </a:r>
            <a:r>
              <a:rPr lang="en-GB" dirty="0"/>
              <a:t>(values = c("</a:t>
            </a:r>
            <a:r>
              <a:rPr lang="en-GB" dirty="0" err="1"/>
              <a:t>white","grey</a:t>
            </a:r>
            <a:r>
              <a:rPr lang="en-GB" dirty="0"/>
              <a:t>")) +</a:t>
            </a:r>
          </a:p>
          <a:p>
            <a:r>
              <a:rPr lang="en-GB" dirty="0"/>
              <a:t>  labs(y = "Number of Genes", x = "Comparison", fill = "Regulation") +</a:t>
            </a:r>
          </a:p>
          <a:p>
            <a:r>
              <a:rPr lang="en-GB" dirty="0"/>
              <a:t>  </a:t>
            </a:r>
            <a:r>
              <a:rPr lang="en-GB" dirty="0" err="1"/>
              <a:t>theme_classic</a:t>
            </a:r>
            <a:r>
              <a:rPr lang="en-GB" dirty="0"/>
              <a:t>()+</a:t>
            </a:r>
          </a:p>
          <a:p>
            <a:r>
              <a:rPr lang="en-GB" dirty="0"/>
              <a:t>  theme(</a:t>
            </a:r>
            <a:r>
              <a:rPr lang="en-GB" dirty="0" err="1"/>
              <a:t>legend.position</a:t>
            </a:r>
            <a:r>
              <a:rPr lang="en-GB" dirty="0"/>
              <a:t> = "none")</a:t>
            </a:r>
          </a:p>
          <a:p>
            <a:endParaRPr lang="en-GB" dirty="0"/>
          </a:p>
          <a:p>
            <a:r>
              <a:rPr lang="en-GB" dirty="0" err="1"/>
              <a:t>kable_up_down</a:t>
            </a:r>
            <a:r>
              <a:rPr lang="en-GB" dirty="0"/>
              <a:t> = </a:t>
            </a:r>
            <a:r>
              <a:rPr lang="en-GB" dirty="0" err="1"/>
              <a:t>kbl</a:t>
            </a:r>
            <a:r>
              <a:rPr lang="en-GB" dirty="0"/>
              <a:t>(</a:t>
            </a:r>
            <a:r>
              <a:rPr lang="en-GB" dirty="0" err="1"/>
              <a:t>results_df</a:t>
            </a:r>
            <a:r>
              <a:rPr lang="en-GB" dirty="0"/>
              <a:t>, align = "c") %&gt;%</a:t>
            </a:r>
          </a:p>
          <a:p>
            <a:r>
              <a:rPr lang="en-GB" dirty="0"/>
              <a:t>  </a:t>
            </a:r>
            <a:r>
              <a:rPr lang="en-GB" dirty="0" err="1"/>
              <a:t>kable_material</a:t>
            </a:r>
            <a:r>
              <a:rPr lang="en-GB" dirty="0"/>
              <a:t>()</a:t>
            </a:r>
          </a:p>
          <a:p>
            <a:endParaRPr lang="en-GB" dirty="0"/>
          </a:p>
          <a:p>
            <a:r>
              <a:rPr lang="en-GB" dirty="0"/>
              <a:t>test_1 = </a:t>
            </a:r>
            <a:r>
              <a:rPr lang="en-GB" dirty="0" err="1"/>
              <a:t>decideTests</a:t>
            </a:r>
            <a:r>
              <a:rPr lang="en-GB" dirty="0"/>
              <a:t>(</a:t>
            </a:r>
            <a:r>
              <a:rPr lang="en-GB" dirty="0" err="1"/>
              <a:t>qlfLB</a:t>
            </a:r>
            <a:r>
              <a:rPr lang="en-GB" dirty="0"/>
              <a:t>, </a:t>
            </a:r>
            <a:r>
              <a:rPr lang="en-GB" dirty="0" err="1"/>
              <a:t>p.value</a:t>
            </a:r>
            <a:r>
              <a:rPr lang="en-GB" dirty="0"/>
              <a:t>=0.05, </a:t>
            </a:r>
            <a:r>
              <a:rPr lang="en-GB" dirty="0" err="1"/>
              <a:t>adjust.method</a:t>
            </a:r>
            <a:r>
              <a:rPr lang="en-GB" dirty="0"/>
              <a:t> = "BH", </a:t>
            </a:r>
            <a:r>
              <a:rPr lang="en-GB" dirty="0" err="1"/>
              <a:t>lfc</a:t>
            </a:r>
            <a:r>
              <a:rPr lang="en-GB" dirty="0"/>
              <a:t>=1)</a:t>
            </a:r>
          </a:p>
          <a:p>
            <a:r>
              <a:rPr lang="en-GB" dirty="0"/>
              <a:t>test_2 = </a:t>
            </a:r>
            <a:r>
              <a:rPr lang="en-GB" dirty="0" err="1"/>
              <a:t>decideTests</a:t>
            </a:r>
            <a:r>
              <a:rPr lang="en-GB" dirty="0"/>
              <a:t>(</a:t>
            </a:r>
            <a:r>
              <a:rPr lang="en-GB" dirty="0" err="1"/>
              <a:t>qlfPB</a:t>
            </a:r>
            <a:r>
              <a:rPr lang="en-GB" dirty="0"/>
              <a:t>, </a:t>
            </a:r>
            <a:r>
              <a:rPr lang="en-GB" dirty="0" err="1"/>
              <a:t>p.value</a:t>
            </a:r>
            <a:r>
              <a:rPr lang="en-GB" dirty="0"/>
              <a:t>=0.05, </a:t>
            </a:r>
            <a:r>
              <a:rPr lang="en-GB" dirty="0" err="1"/>
              <a:t>adjust.method</a:t>
            </a:r>
            <a:r>
              <a:rPr lang="en-GB" dirty="0"/>
              <a:t> = "BH", </a:t>
            </a:r>
            <a:r>
              <a:rPr lang="en-GB" dirty="0" err="1"/>
              <a:t>lfc</a:t>
            </a:r>
            <a:r>
              <a:rPr lang="en-GB" dirty="0"/>
              <a:t>=1)</a:t>
            </a:r>
          </a:p>
          <a:p>
            <a:r>
              <a:rPr lang="en-GB" dirty="0"/>
              <a:t>test_3 = </a:t>
            </a:r>
            <a:r>
              <a:rPr lang="en-GB" dirty="0" err="1"/>
              <a:t>decideTests</a:t>
            </a:r>
            <a:r>
              <a:rPr lang="en-GB" dirty="0"/>
              <a:t>(</a:t>
            </a:r>
            <a:r>
              <a:rPr lang="en-GB" dirty="0" err="1"/>
              <a:t>qlfLP</a:t>
            </a:r>
            <a:r>
              <a:rPr lang="en-GB" dirty="0"/>
              <a:t>, </a:t>
            </a:r>
            <a:r>
              <a:rPr lang="en-GB" dirty="0" err="1"/>
              <a:t>p.value</a:t>
            </a:r>
            <a:r>
              <a:rPr lang="en-GB" dirty="0"/>
              <a:t>=0.05, </a:t>
            </a:r>
            <a:r>
              <a:rPr lang="en-GB" dirty="0" err="1"/>
              <a:t>adjust.method</a:t>
            </a:r>
            <a:r>
              <a:rPr lang="en-GB" dirty="0"/>
              <a:t> = "BH", </a:t>
            </a:r>
            <a:r>
              <a:rPr lang="en-GB" dirty="0" err="1"/>
              <a:t>lfc</a:t>
            </a:r>
            <a:r>
              <a:rPr lang="en-GB" dirty="0"/>
              <a:t>=1)</a:t>
            </a:r>
          </a:p>
          <a:p>
            <a:endParaRPr lang="en-GB" dirty="0"/>
          </a:p>
          <a:p>
            <a:r>
              <a:rPr lang="en-GB" dirty="0" err="1"/>
              <a:t>upregulated_LB</a:t>
            </a:r>
            <a:r>
              <a:rPr lang="en-GB" dirty="0"/>
              <a:t> &lt;- which(test_1 == 1)</a:t>
            </a:r>
          </a:p>
          <a:p>
            <a:r>
              <a:rPr lang="en-GB" dirty="0" err="1"/>
              <a:t>upregulated_PB</a:t>
            </a:r>
            <a:r>
              <a:rPr lang="en-GB" dirty="0"/>
              <a:t> &lt;- which(test_2 == 1)</a:t>
            </a:r>
          </a:p>
          <a:p>
            <a:r>
              <a:rPr lang="en-GB" dirty="0" err="1"/>
              <a:t>upregulated_LP</a:t>
            </a:r>
            <a:r>
              <a:rPr lang="en-GB" dirty="0"/>
              <a:t> &lt;- which(test_3 == 1)</a:t>
            </a:r>
          </a:p>
          <a:p>
            <a:endParaRPr lang="en-GB" dirty="0"/>
          </a:p>
          <a:p>
            <a:r>
              <a:rPr lang="en-GB" dirty="0" err="1"/>
              <a:t>up_brain</a:t>
            </a:r>
            <a:r>
              <a:rPr lang="en-GB" dirty="0"/>
              <a:t> &lt;- </a:t>
            </a:r>
            <a:r>
              <a:rPr lang="en-GB" dirty="0" err="1"/>
              <a:t>setdiff</a:t>
            </a:r>
            <a:r>
              <a:rPr lang="en-GB" dirty="0"/>
              <a:t>(</a:t>
            </a:r>
            <a:r>
              <a:rPr lang="en-GB" dirty="0" err="1"/>
              <a:t>upregulated_LB</a:t>
            </a:r>
            <a:r>
              <a:rPr lang="en-GB" dirty="0"/>
              <a:t>, </a:t>
            </a:r>
            <a:r>
              <a:rPr lang="en-GB" dirty="0" err="1"/>
              <a:t>upregulated_PB</a:t>
            </a:r>
            <a:r>
              <a:rPr lang="en-GB" dirty="0"/>
              <a:t>)</a:t>
            </a:r>
          </a:p>
          <a:p>
            <a:r>
              <a:rPr lang="en-GB" dirty="0" err="1"/>
              <a:t>up_lung</a:t>
            </a:r>
            <a:r>
              <a:rPr lang="en-GB" dirty="0"/>
              <a:t> &lt;- </a:t>
            </a:r>
            <a:r>
              <a:rPr lang="en-GB" dirty="0" err="1"/>
              <a:t>setdiff</a:t>
            </a:r>
            <a:r>
              <a:rPr lang="en-GB" dirty="0"/>
              <a:t>(</a:t>
            </a:r>
            <a:r>
              <a:rPr lang="en-GB" dirty="0" err="1"/>
              <a:t>upregulated_LP</a:t>
            </a:r>
            <a:r>
              <a:rPr lang="en-GB" dirty="0"/>
              <a:t>, </a:t>
            </a:r>
            <a:r>
              <a:rPr lang="en-GB" dirty="0" err="1"/>
              <a:t>upregulated_LB</a:t>
            </a:r>
            <a:r>
              <a:rPr lang="en-GB" dirty="0"/>
              <a:t>)</a:t>
            </a:r>
          </a:p>
          <a:p>
            <a:r>
              <a:rPr lang="en-GB" dirty="0" err="1"/>
              <a:t>up_pancreas</a:t>
            </a:r>
            <a:r>
              <a:rPr lang="en-GB" dirty="0"/>
              <a:t> &lt;- </a:t>
            </a:r>
            <a:r>
              <a:rPr lang="en-GB" dirty="0" err="1"/>
              <a:t>setdiff</a:t>
            </a:r>
            <a:r>
              <a:rPr lang="en-GB" dirty="0"/>
              <a:t>(</a:t>
            </a:r>
            <a:r>
              <a:rPr lang="en-GB" dirty="0" err="1"/>
              <a:t>upregulated_PB</a:t>
            </a:r>
            <a:r>
              <a:rPr lang="en-GB" dirty="0"/>
              <a:t>, </a:t>
            </a:r>
            <a:r>
              <a:rPr lang="en-GB" dirty="0" err="1"/>
              <a:t>upregulated_LP</a:t>
            </a:r>
            <a:r>
              <a:rPr lang="en-GB" dirty="0"/>
              <a:t>)</a:t>
            </a:r>
          </a:p>
          <a:p>
            <a:endParaRPr lang="en-GB" dirty="0"/>
          </a:p>
          <a:p>
            <a:r>
              <a:rPr lang="en-GB" dirty="0" err="1"/>
              <a:t>up_dataframe</a:t>
            </a:r>
            <a:r>
              <a:rPr lang="en-GB" dirty="0"/>
              <a:t> = </a:t>
            </a:r>
            <a:r>
              <a:rPr lang="en-GB" dirty="0" err="1"/>
              <a:t>data.frame</a:t>
            </a:r>
            <a:r>
              <a:rPr lang="en-GB" dirty="0"/>
              <a:t>(</a:t>
            </a:r>
          </a:p>
          <a:p>
            <a:r>
              <a:rPr lang="en-GB" dirty="0"/>
              <a:t>  Tissue = c("Brain", "Lung", "Pancreas"),</a:t>
            </a:r>
          </a:p>
          <a:p>
            <a:r>
              <a:rPr lang="en-GB" dirty="0"/>
              <a:t>  Upregulated = c(length(</a:t>
            </a:r>
            <a:r>
              <a:rPr lang="en-GB" dirty="0" err="1"/>
              <a:t>up_brain</a:t>
            </a:r>
            <a:r>
              <a:rPr lang="en-GB" dirty="0"/>
              <a:t>), length(</a:t>
            </a:r>
            <a:r>
              <a:rPr lang="en-GB" dirty="0" err="1"/>
              <a:t>up_lung</a:t>
            </a:r>
            <a:r>
              <a:rPr lang="en-GB" dirty="0"/>
              <a:t>), length(</a:t>
            </a:r>
            <a:r>
              <a:rPr lang="en-GB" dirty="0" err="1"/>
              <a:t>up_pancreas</a:t>
            </a:r>
            <a:r>
              <a:rPr lang="en-GB" dirty="0"/>
              <a:t>))</a:t>
            </a:r>
          </a:p>
          <a:p>
            <a:r>
              <a:rPr lang="en-GB" dirty="0"/>
              <a:t>)</a:t>
            </a:r>
          </a:p>
          <a:p>
            <a:endParaRPr lang="en-GB" dirty="0"/>
          </a:p>
          <a:p>
            <a:r>
              <a:rPr lang="en-GB" dirty="0" err="1"/>
              <a:t>ggplot</a:t>
            </a:r>
            <a:r>
              <a:rPr lang="en-GB" dirty="0"/>
              <a:t>(</a:t>
            </a:r>
            <a:r>
              <a:rPr lang="en-GB" dirty="0" err="1"/>
              <a:t>up_dataframe</a:t>
            </a:r>
            <a:r>
              <a:rPr lang="en-GB" dirty="0"/>
              <a:t>, </a:t>
            </a:r>
            <a:r>
              <a:rPr lang="en-GB" dirty="0" err="1"/>
              <a:t>aes</a:t>
            </a:r>
            <a:r>
              <a:rPr lang="en-GB" dirty="0"/>
              <a:t>(x = Tissue, y = Upregulated, fill = Tissue)) +</a:t>
            </a:r>
          </a:p>
          <a:p>
            <a:r>
              <a:rPr lang="en-GB" dirty="0"/>
              <a:t>  </a:t>
            </a:r>
            <a:r>
              <a:rPr lang="en-GB" dirty="0" err="1"/>
              <a:t>geom_bar</a:t>
            </a:r>
            <a:r>
              <a:rPr lang="en-GB" dirty="0"/>
              <a:t>(stat = "identity", </a:t>
            </a:r>
            <a:r>
              <a:rPr lang="en-GB" dirty="0" err="1"/>
              <a:t>color</a:t>
            </a:r>
            <a:r>
              <a:rPr lang="en-GB" dirty="0"/>
              <a:t> = "black") +</a:t>
            </a:r>
          </a:p>
          <a:p>
            <a:r>
              <a:rPr lang="en-GB" dirty="0"/>
              <a:t>  </a:t>
            </a:r>
            <a:r>
              <a:rPr lang="en-GB" dirty="0" err="1"/>
              <a:t>scale_fill_manual</a:t>
            </a:r>
            <a:r>
              <a:rPr lang="en-GB" dirty="0"/>
              <a:t>(values = c("</a:t>
            </a:r>
            <a:r>
              <a:rPr lang="en-GB" dirty="0" err="1"/>
              <a:t>darkgrey</a:t>
            </a:r>
            <a:r>
              <a:rPr lang="en-GB" dirty="0"/>
              <a:t>","</a:t>
            </a:r>
            <a:r>
              <a:rPr lang="en-GB" dirty="0" err="1"/>
              <a:t>lightgrey</a:t>
            </a:r>
            <a:r>
              <a:rPr lang="en-GB" dirty="0"/>
              <a:t>","white")) +</a:t>
            </a:r>
          </a:p>
          <a:p>
            <a:r>
              <a:rPr lang="en-GB" dirty="0"/>
              <a:t>  labs(y = "Number of Uniquely Upregulated Genes", x = "Tissue") +</a:t>
            </a:r>
          </a:p>
          <a:p>
            <a:r>
              <a:rPr lang="en-GB" dirty="0"/>
              <a:t>  </a:t>
            </a:r>
            <a:r>
              <a:rPr lang="en-GB" dirty="0" err="1"/>
              <a:t>theme_classic</a:t>
            </a:r>
            <a:r>
              <a:rPr lang="en-GB" dirty="0"/>
              <a:t>() +</a:t>
            </a:r>
          </a:p>
          <a:p>
            <a:r>
              <a:rPr lang="en-GB" dirty="0"/>
              <a:t>  theme(</a:t>
            </a:r>
            <a:r>
              <a:rPr lang="en-GB" dirty="0" err="1"/>
              <a:t>legend.position</a:t>
            </a:r>
            <a:r>
              <a:rPr lang="en-GB" dirty="0"/>
              <a:t> = "none")</a:t>
            </a:r>
          </a:p>
          <a:p>
            <a:endParaRPr lang="en-GB" dirty="0"/>
          </a:p>
          <a:p>
            <a:r>
              <a:rPr lang="en-GB" dirty="0" err="1"/>
              <a:t>up_kable</a:t>
            </a:r>
            <a:r>
              <a:rPr lang="en-GB" dirty="0"/>
              <a:t> = </a:t>
            </a:r>
            <a:r>
              <a:rPr lang="en-GB" dirty="0" err="1"/>
              <a:t>kbl</a:t>
            </a:r>
            <a:r>
              <a:rPr lang="en-GB" dirty="0"/>
              <a:t>(</a:t>
            </a:r>
            <a:r>
              <a:rPr lang="en-GB" dirty="0" err="1"/>
              <a:t>up_dataframe</a:t>
            </a:r>
            <a:r>
              <a:rPr lang="en-GB" dirty="0"/>
              <a:t>, align = "c") %&gt;%</a:t>
            </a:r>
          </a:p>
          <a:p>
            <a:r>
              <a:rPr lang="en-GB" dirty="0"/>
              <a:t>  </a:t>
            </a:r>
            <a:r>
              <a:rPr lang="en-GB" dirty="0" err="1"/>
              <a:t>kable_material</a:t>
            </a:r>
            <a:r>
              <a:rPr lang="en-GB" dirty="0"/>
              <a:t>()</a:t>
            </a:r>
          </a:p>
        </p:txBody>
      </p:sp>
      <p:sp>
        <p:nvSpPr>
          <p:cNvPr id="4" name="Segnaposto numero diapositiva 3"/>
          <p:cNvSpPr>
            <a:spLocks noGrp="1"/>
          </p:cNvSpPr>
          <p:nvPr>
            <p:ph type="sldNum" sz="quarter" idx="5"/>
          </p:nvPr>
        </p:nvSpPr>
        <p:spPr/>
        <p:txBody>
          <a:bodyPr/>
          <a:lstStyle/>
          <a:p>
            <a:fld id="{BD9EB13F-E1A3-3649-92BC-2BF46F6D9D1C}" type="slidenum">
              <a:rPr lang="en-GB" smtClean="0"/>
              <a:t>6</a:t>
            </a:fld>
            <a:endParaRPr lang="en-GB"/>
          </a:p>
        </p:txBody>
      </p:sp>
    </p:spTree>
    <p:extLst>
      <p:ext uri="{BB962C8B-B14F-4D97-AF65-F5344CB8AC3E}">
        <p14:creationId xmlns:p14="http://schemas.microsoft.com/office/powerpoint/2010/main" val="3325728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Per I </a:t>
            </a:r>
            <a:r>
              <a:rPr lang="en-GB" dirty="0" err="1"/>
              <a:t>trascritti</a:t>
            </a:r>
            <a:r>
              <a:rPr lang="en-GB" dirty="0"/>
              <a:t> </a:t>
            </a:r>
            <a:r>
              <a:rPr lang="en-GB" dirty="0" err="1"/>
              <a:t>alternativi</a:t>
            </a:r>
            <a:r>
              <a:rPr lang="en-GB" dirty="0"/>
              <a:t>, la </a:t>
            </a:r>
            <a:r>
              <a:rPr lang="en-GB" dirty="0" err="1"/>
              <a:t>lettura</a:t>
            </a:r>
            <a:r>
              <a:rPr lang="en-GB" dirty="0"/>
              <a:t>:</a:t>
            </a:r>
          </a:p>
          <a:p>
            <a:pPr marL="171450" indent="-171450">
              <a:buFontTx/>
              <a:buChar char="-"/>
            </a:pPr>
            <a:r>
              <a:rPr lang="en-GB" dirty="0"/>
              <a:t>La </a:t>
            </a:r>
            <a:r>
              <a:rPr lang="en-GB" dirty="0" err="1"/>
              <a:t>direzione</a:t>
            </a:r>
            <a:r>
              <a:rPr lang="en-GB" dirty="0"/>
              <a:t> </a:t>
            </a:r>
            <a:r>
              <a:rPr lang="en-GB" dirty="0" err="1"/>
              <a:t>delle</a:t>
            </a:r>
            <a:r>
              <a:rPr lang="en-GB" dirty="0"/>
              <a:t> </a:t>
            </a:r>
            <a:r>
              <a:rPr lang="en-GB" dirty="0" err="1"/>
              <a:t>frecce</a:t>
            </a:r>
            <a:r>
              <a:rPr lang="en-GB" dirty="0"/>
              <a:t> mi indica lo strand </a:t>
            </a:r>
            <a:r>
              <a:rPr lang="en-GB" dirty="0" err="1"/>
              <a:t>sul</a:t>
            </a:r>
            <a:r>
              <a:rPr lang="en-GB" dirty="0"/>
              <a:t> quale </a:t>
            </a:r>
            <a:r>
              <a:rPr lang="en-GB" dirty="0" err="1"/>
              <a:t>ho</a:t>
            </a:r>
            <a:r>
              <a:rPr lang="en-GB" dirty="0"/>
              <a:t> il </a:t>
            </a:r>
            <a:r>
              <a:rPr lang="en-GB" dirty="0" err="1"/>
              <a:t>tracsritto</a:t>
            </a:r>
            <a:r>
              <a:rPr lang="en-GB" dirty="0"/>
              <a:t> </a:t>
            </a:r>
            <a:r>
              <a:rPr lang="en-GB" dirty="0" err="1"/>
              <a:t>annotato</a:t>
            </a:r>
            <a:r>
              <a:rPr lang="en-GB" dirty="0"/>
              <a:t> (in </a:t>
            </a:r>
            <a:r>
              <a:rPr lang="en-GB" dirty="0" err="1"/>
              <a:t>questo</a:t>
            </a:r>
            <a:r>
              <a:rPr lang="en-GB" dirty="0"/>
              <a:t> </a:t>
            </a:r>
            <a:r>
              <a:rPr lang="en-GB" dirty="0" err="1"/>
              <a:t>caso</a:t>
            </a:r>
            <a:r>
              <a:rPr lang="en-GB" dirty="0"/>
              <a:t> le </a:t>
            </a:r>
            <a:r>
              <a:rPr lang="en-GB" dirty="0" err="1"/>
              <a:t>frecce</a:t>
            </a:r>
            <a:r>
              <a:rPr lang="en-GB" dirty="0"/>
              <a:t> </a:t>
            </a:r>
            <a:r>
              <a:rPr lang="en-GB" dirty="0" err="1"/>
              <a:t>vanno</a:t>
            </a:r>
            <a:r>
              <a:rPr lang="en-GB" dirty="0"/>
              <a:t> da sinistra verso </a:t>
            </a:r>
            <a:r>
              <a:rPr lang="en-GB" dirty="0" err="1"/>
              <a:t>destra</a:t>
            </a:r>
            <a:r>
              <a:rPr lang="en-GB" dirty="0"/>
              <a:t> </a:t>
            </a:r>
            <a:r>
              <a:rPr lang="en-GB" dirty="0" err="1"/>
              <a:t>quindi</a:t>
            </a:r>
            <a:r>
              <a:rPr lang="en-GB" dirty="0"/>
              <a:t> </a:t>
            </a:r>
            <a:r>
              <a:rPr lang="en-GB" dirty="0" err="1"/>
              <a:t>sono</a:t>
            </a:r>
            <a:r>
              <a:rPr lang="en-GB" dirty="0"/>
              <a:t> </a:t>
            </a:r>
            <a:r>
              <a:rPr lang="en-GB" dirty="0" err="1"/>
              <a:t>sul</a:t>
            </a:r>
            <a:r>
              <a:rPr lang="en-GB" dirty="0"/>
              <a:t> forward strand +)</a:t>
            </a:r>
          </a:p>
          <a:p>
            <a:pPr marL="171450" indent="-171450">
              <a:buFontTx/>
              <a:buChar char="-"/>
            </a:pPr>
            <a:r>
              <a:rPr lang="en-GB" dirty="0"/>
              <a:t>TSS </a:t>
            </a:r>
            <a:r>
              <a:rPr lang="en-GB" dirty="0" err="1"/>
              <a:t>sono</a:t>
            </a:r>
            <a:r>
              <a:rPr lang="en-GB" dirty="0"/>
              <a:t> </a:t>
            </a:r>
            <a:r>
              <a:rPr lang="en-GB" dirty="0" err="1"/>
              <a:t>uguali</a:t>
            </a:r>
            <a:endParaRPr lang="en-GB" dirty="0"/>
          </a:p>
          <a:p>
            <a:pPr marL="171450" indent="-171450">
              <a:buFontTx/>
              <a:buChar char="-"/>
            </a:pPr>
            <a:r>
              <a:rPr lang="en-GB" dirty="0"/>
              <a:t>TTS </a:t>
            </a:r>
            <a:r>
              <a:rPr lang="en-GB" dirty="0" err="1"/>
              <a:t>sono</a:t>
            </a:r>
            <a:r>
              <a:rPr lang="en-GB" dirty="0"/>
              <a:t> </a:t>
            </a:r>
            <a:r>
              <a:rPr lang="en-GB" dirty="0" err="1"/>
              <a:t>uguali</a:t>
            </a:r>
            <a:r>
              <a:rPr lang="en-GB" dirty="0"/>
              <a:t> (ci </a:t>
            </a:r>
            <a:r>
              <a:rPr lang="en-GB" dirty="0" err="1"/>
              <a:t>sono</a:t>
            </a:r>
            <a:r>
              <a:rPr lang="en-GB" dirty="0"/>
              <a:t> </a:t>
            </a:r>
            <a:r>
              <a:rPr lang="en-GB" dirty="0" err="1"/>
              <a:t>inizi</a:t>
            </a:r>
            <a:r>
              <a:rPr lang="en-GB" dirty="0"/>
              <a:t> </a:t>
            </a:r>
            <a:r>
              <a:rPr lang="en-GB" dirty="0" err="1"/>
              <a:t>leggeremente</a:t>
            </a:r>
            <a:r>
              <a:rPr lang="en-GB" dirty="0"/>
              <a:t> </a:t>
            </a:r>
            <a:r>
              <a:rPr lang="en-GB" dirty="0" err="1"/>
              <a:t>diversi</a:t>
            </a:r>
            <a:r>
              <a:rPr lang="en-GB" dirty="0"/>
              <a:t> </a:t>
            </a:r>
            <a:r>
              <a:rPr lang="en-GB" dirty="0" err="1"/>
              <a:t>dei</a:t>
            </a:r>
            <a:r>
              <a:rPr lang="en-GB" dirty="0"/>
              <a:t> </a:t>
            </a:r>
            <a:r>
              <a:rPr lang="en-GB" dirty="0" err="1"/>
              <a:t>siti</a:t>
            </a:r>
            <a:r>
              <a:rPr lang="en-GB" dirty="0"/>
              <a:t> di </a:t>
            </a:r>
            <a:r>
              <a:rPr lang="en-GB" dirty="0" err="1"/>
              <a:t>poliadenilazione</a:t>
            </a:r>
            <a:r>
              <a:rPr lang="en-GB" dirty="0"/>
              <a:t>)</a:t>
            </a:r>
          </a:p>
          <a:p>
            <a:pPr marL="171450" indent="-171450">
              <a:buFontTx/>
              <a:buChar char="-"/>
            </a:pPr>
            <a:r>
              <a:rPr lang="en-GB" dirty="0"/>
              <a:t>Ce la </a:t>
            </a:r>
            <a:r>
              <a:rPr lang="en-GB" dirty="0" err="1"/>
              <a:t>presenza</a:t>
            </a:r>
            <a:r>
              <a:rPr lang="en-GB" dirty="0"/>
              <a:t> di </a:t>
            </a:r>
            <a:r>
              <a:rPr lang="en-GB" dirty="0" err="1"/>
              <a:t>esoni</a:t>
            </a:r>
            <a:r>
              <a:rPr lang="en-GB" dirty="0"/>
              <a:t> </a:t>
            </a:r>
            <a:r>
              <a:rPr lang="en-GB" dirty="0" err="1"/>
              <a:t>cassetta</a:t>
            </a:r>
            <a:r>
              <a:rPr lang="en-GB" dirty="0"/>
              <a:t> ( </a:t>
            </a:r>
            <a:r>
              <a:rPr lang="en-GB" dirty="0" err="1"/>
              <a:t>all’inizio</a:t>
            </a:r>
            <a:r>
              <a:rPr lang="en-GB" dirty="0"/>
              <a:t> </a:t>
            </a:r>
            <a:r>
              <a:rPr lang="en-GB" dirty="0" err="1"/>
              <a:t>degli</a:t>
            </a:r>
            <a:r>
              <a:rPr lang="en-GB" dirty="0"/>
              <a:t> </a:t>
            </a:r>
            <a:r>
              <a:rPr lang="en-GB" dirty="0" err="1"/>
              <a:t>ultimi</a:t>
            </a:r>
            <a:r>
              <a:rPr lang="en-GB" dirty="0"/>
              <a:t> due </a:t>
            </a:r>
            <a:r>
              <a:rPr lang="en-GB" dirty="0" err="1"/>
              <a:t>trascritti</a:t>
            </a:r>
            <a:r>
              <a:rPr lang="en-GB" dirty="0"/>
              <a:t> e </a:t>
            </a:r>
            <a:r>
              <a:rPr lang="en-GB" dirty="0" err="1"/>
              <a:t>anche</a:t>
            </a:r>
            <a:r>
              <a:rPr lang="en-GB" dirty="0"/>
              <a:t> verso la fine del </a:t>
            </a:r>
            <a:r>
              <a:rPr lang="en-GB" dirty="0" err="1"/>
              <a:t>terzo</a:t>
            </a:r>
            <a:r>
              <a:rPr lang="en-GB" dirty="0"/>
              <a:t> e </a:t>
            </a:r>
            <a:r>
              <a:rPr lang="en-GB" dirty="0" err="1"/>
              <a:t>dell’ultimo</a:t>
            </a:r>
            <a:r>
              <a:rPr lang="en-GB" dirty="0"/>
              <a:t>)</a:t>
            </a:r>
          </a:p>
        </p:txBody>
      </p:sp>
      <p:sp>
        <p:nvSpPr>
          <p:cNvPr id="4" name="Segnaposto numero diapositiva 3"/>
          <p:cNvSpPr>
            <a:spLocks noGrp="1"/>
          </p:cNvSpPr>
          <p:nvPr>
            <p:ph type="sldNum" sz="quarter" idx="5"/>
          </p:nvPr>
        </p:nvSpPr>
        <p:spPr/>
        <p:txBody>
          <a:bodyPr/>
          <a:lstStyle/>
          <a:p>
            <a:fld id="{BD9EB13F-E1A3-3649-92BC-2BF46F6D9D1C}" type="slidenum">
              <a:rPr lang="en-GB" smtClean="0"/>
              <a:t>7</a:t>
            </a:fld>
            <a:endParaRPr lang="en-GB"/>
          </a:p>
        </p:txBody>
      </p:sp>
    </p:spTree>
    <p:extLst>
      <p:ext uri="{BB962C8B-B14F-4D97-AF65-F5344CB8AC3E}">
        <p14:creationId xmlns:p14="http://schemas.microsoft.com/office/powerpoint/2010/main" val="221253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Per I </a:t>
            </a:r>
            <a:r>
              <a:rPr lang="en-GB" dirty="0" err="1"/>
              <a:t>trascritti</a:t>
            </a:r>
            <a:r>
              <a:rPr lang="en-GB" dirty="0"/>
              <a:t> </a:t>
            </a:r>
            <a:r>
              <a:rPr lang="en-GB" dirty="0" err="1"/>
              <a:t>alternativi</a:t>
            </a:r>
            <a:r>
              <a:rPr lang="en-GB" dirty="0"/>
              <a:t>, la </a:t>
            </a:r>
            <a:r>
              <a:rPr lang="en-GB" dirty="0" err="1"/>
              <a:t>lettura</a:t>
            </a:r>
            <a:r>
              <a:rPr lang="en-GB" dirty="0"/>
              <a:t>:</a:t>
            </a:r>
          </a:p>
          <a:p>
            <a:pPr marL="171450" indent="-171450">
              <a:buFontTx/>
              <a:buChar char="-"/>
            </a:pPr>
            <a:r>
              <a:rPr lang="en-GB" dirty="0"/>
              <a:t>La </a:t>
            </a:r>
            <a:r>
              <a:rPr lang="en-GB" dirty="0" err="1"/>
              <a:t>direzione</a:t>
            </a:r>
            <a:r>
              <a:rPr lang="en-GB" dirty="0"/>
              <a:t> </a:t>
            </a:r>
            <a:r>
              <a:rPr lang="en-GB" dirty="0" err="1"/>
              <a:t>delle</a:t>
            </a:r>
            <a:r>
              <a:rPr lang="en-GB" dirty="0"/>
              <a:t> </a:t>
            </a:r>
            <a:r>
              <a:rPr lang="en-GB" dirty="0" err="1"/>
              <a:t>frecce</a:t>
            </a:r>
            <a:r>
              <a:rPr lang="en-GB" dirty="0"/>
              <a:t> mi indica lo strand </a:t>
            </a:r>
            <a:r>
              <a:rPr lang="en-GB" dirty="0" err="1"/>
              <a:t>sul</a:t>
            </a:r>
            <a:r>
              <a:rPr lang="en-GB" dirty="0"/>
              <a:t> quale </a:t>
            </a:r>
            <a:r>
              <a:rPr lang="en-GB" dirty="0" err="1"/>
              <a:t>ho</a:t>
            </a:r>
            <a:r>
              <a:rPr lang="en-GB" dirty="0"/>
              <a:t> il </a:t>
            </a:r>
            <a:r>
              <a:rPr lang="en-GB" dirty="0" err="1"/>
              <a:t>tracsritto</a:t>
            </a:r>
            <a:r>
              <a:rPr lang="en-GB" dirty="0"/>
              <a:t> </a:t>
            </a:r>
            <a:r>
              <a:rPr lang="en-GB" dirty="0" err="1"/>
              <a:t>annotato</a:t>
            </a:r>
            <a:r>
              <a:rPr lang="en-GB" dirty="0"/>
              <a:t> (in </a:t>
            </a:r>
            <a:r>
              <a:rPr lang="en-GB" dirty="0" err="1"/>
              <a:t>questo</a:t>
            </a:r>
            <a:r>
              <a:rPr lang="en-GB" dirty="0"/>
              <a:t> </a:t>
            </a:r>
            <a:r>
              <a:rPr lang="en-GB" dirty="0" err="1"/>
              <a:t>caso</a:t>
            </a:r>
            <a:r>
              <a:rPr lang="en-GB" dirty="0"/>
              <a:t> le </a:t>
            </a:r>
            <a:r>
              <a:rPr lang="en-GB" dirty="0" err="1"/>
              <a:t>frecce</a:t>
            </a:r>
            <a:r>
              <a:rPr lang="en-GB" dirty="0"/>
              <a:t> </a:t>
            </a:r>
            <a:r>
              <a:rPr lang="en-GB" dirty="0" err="1"/>
              <a:t>vanno</a:t>
            </a:r>
            <a:r>
              <a:rPr lang="en-GB" dirty="0"/>
              <a:t> da sinistra verso </a:t>
            </a:r>
            <a:r>
              <a:rPr lang="en-GB" dirty="0" err="1"/>
              <a:t>destra</a:t>
            </a:r>
            <a:r>
              <a:rPr lang="en-GB" dirty="0"/>
              <a:t> </a:t>
            </a:r>
            <a:r>
              <a:rPr lang="en-GB" dirty="0" err="1"/>
              <a:t>quindi</a:t>
            </a:r>
            <a:r>
              <a:rPr lang="en-GB" dirty="0"/>
              <a:t> </a:t>
            </a:r>
            <a:r>
              <a:rPr lang="en-GB" dirty="0" err="1"/>
              <a:t>sono</a:t>
            </a:r>
            <a:r>
              <a:rPr lang="en-GB" dirty="0"/>
              <a:t> </a:t>
            </a:r>
            <a:r>
              <a:rPr lang="en-GB" dirty="0" err="1"/>
              <a:t>sul</a:t>
            </a:r>
            <a:r>
              <a:rPr lang="en-GB" dirty="0"/>
              <a:t> forward strand +)</a:t>
            </a:r>
          </a:p>
          <a:p>
            <a:pPr marL="171450" indent="-171450">
              <a:buFontTx/>
              <a:buChar char="-"/>
            </a:pPr>
            <a:r>
              <a:rPr lang="en-GB" dirty="0"/>
              <a:t>Ho </a:t>
            </a:r>
            <a:r>
              <a:rPr lang="en-GB" dirty="0" err="1"/>
              <a:t>tre</a:t>
            </a:r>
            <a:r>
              <a:rPr lang="en-GB" dirty="0"/>
              <a:t> </a:t>
            </a:r>
            <a:r>
              <a:rPr lang="en-GB" dirty="0" err="1"/>
              <a:t>promotori</a:t>
            </a:r>
            <a:r>
              <a:rPr lang="en-GB" dirty="0"/>
              <a:t> </a:t>
            </a:r>
            <a:r>
              <a:rPr lang="en-GB" dirty="0" err="1"/>
              <a:t>diversi</a:t>
            </a:r>
            <a:r>
              <a:rPr lang="en-GB" dirty="0"/>
              <a:t>, ma il punto di </a:t>
            </a:r>
            <a:r>
              <a:rPr lang="en-GB" dirty="0" err="1"/>
              <a:t>inizio</a:t>
            </a:r>
            <a:r>
              <a:rPr lang="en-GB" dirty="0"/>
              <a:t> </a:t>
            </a:r>
            <a:r>
              <a:rPr lang="en-GB" dirty="0" err="1"/>
              <a:t>della</a:t>
            </a:r>
            <a:r>
              <a:rPr lang="en-GB" dirty="0"/>
              <a:t> </a:t>
            </a:r>
            <a:r>
              <a:rPr lang="en-GB" dirty="0" err="1"/>
              <a:t>trascrizione</a:t>
            </a:r>
            <a:r>
              <a:rPr lang="en-GB" dirty="0"/>
              <a:t> </a:t>
            </a:r>
            <a:r>
              <a:rPr lang="en-GB" dirty="0" err="1"/>
              <a:t>sembrerebbe</a:t>
            </a:r>
            <a:r>
              <a:rPr lang="en-GB" dirty="0"/>
              <a:t> </a:t>
            </a:r>
            <a:r>
              <a:rPr lang="en-GB" dirty="0" err="1"/>
              <a:t>essere</a:t>
            </a:r>
            <a:r>
              <a:rPr lang="en-GB" dirty="0"/>
              <a:t> lo </a:t>
            </a:r>
            <a:r>
              <a:rPr lang="en-GB" dirty="0" err="1"/>
              <a:t>stesso</a:t>
            </a:r>
            <a:endParaRPr lang="en-GB" dirty="0"/>
          </a:p>
          <a:p>
            <a:pPr marL="171450" indent="-171450">
              <a:buFontTx/>
              <a:buChar char="-"/>
            </a:pPr>
            <a:r>
              <a:rPr lang="en-GB" dirty="0"/>
              <a:t>TTS </a:t>
            </a:r>
            <a:r>
              <a:rPr lang="en-GB" dirty="0" err="1"/>
              <a:t>sono</a:t>
            </a:r>
            <a:r>
              <a:rPr lang="en-GB" dirty="0"/>
              <a:t> </a:t>
            </a:r>
            <a:r>
              <a:rPr lang="en-GB" dirty="0" err="1"/>
              <a:t>uguali</a:t>
            </a:r>
            <a:endParaRPr lang="en-GB" dirty="0"/>
          </a:p>
          <a:p>
            <a:pPr marL="171450" indent="-171450">
              <a:buFontTx/>
              <a:buChar char="-"/>
            </a:pPr>
            <a:r>
              <a:rPr lang="en-GB" dirty="0"/>
              <a:t>Ce la </a:t>
            </a:r>
            <a:r>
              <a:rPr lang="en-GB" dirty="0" err="1"/>
              <a:t>presenza</a:t>
            </a:r>
            <a:r>
              <a:rPr lang="en-GB" dirty="0"/>
              <a:t> di </a:t>
            </a:r>
            <a:r>
              <a:rPr lang="en-GB" dirty="0" err="1"/>
              <a:t>esoni</a:t>
            </a:r>
            <a:r>
              <a:rPr lang="en-GB" dirty="0"/>
              <a:t> </a:t>
            </a:r>
            <a:r>
              <a:rPr lang="en-GB" dirty="0" err="1"/>
              <a:t>cassetta</a:t>
            </a:r>
            <a:endParaRPr lang="en-GB" dirty="0"/>
          </a:p>
          <a:p>
            <a:pPr marL="171450" indent="-171450">
              <a:buFontTx/>
              <a:buChar char="-"/>
            </a:pPr>
            <a:r>
              <a:rPr lang="en-GB" dirty="0"/>
              <a:t>Ce la </a:t>
            </a:r>
            <a:r>
              <a:rPr lang="en-GB" dirty="0" err="1"/>
              <a:t>presena</a:t>
            </a:r>
            <a:r>
              <a:rPr lang="en-GB" dirty="0"/>
              <a:t> di </a:t>
            </a:r>
            <a:r>
              <a:rPr lang="en-GB" dirty="0" err="1"/>
              <a:t>introni</a:t>
            </a:r>
            <a:r>
              <a:rPr lang="en-GB" dirty="0"/>
              <a:t> </a:t>
            </a:r>
            <a:r>
              <a:rPr lang="en-GB" dirty="0" err="1"/>
              <a:t>ritenuti</a:t>
            </a:r>
            <a:endParaRPr lang="en-GB" dirty="0"/>
          </a:p>
        </p:txBody>
      </p:sp>
      <p:sp>
        <p:nvSpPr>
          <p:cNvPr id="4" name="Segnaposto numero diapositiva 3"/>
          <p:cNvSpPr>
            <a:spLocks noGrp="1"/>
          </p:cNvSpPr>
          <p:nvPr>
            <p:ph type="sldNum" sz="quarter" idx="5"/>
          </p:nvPr>
        </p:nvSpPr>
        <p:spPr/>
        <p:txBody>
          <a:bodyPr/>
          <a:lstStyle/>
          <a:p>
            <a:fld id="{BD9EB13F-E1A3-3649-92BC-2BF46F6D9D1C}" type="slidenum">
              <a:rPr lang="en-GB" smtClean="0"/>
              <a:t>8</a:t>
            </a:fld>
            <a:endParaRPr lang="en-GB"/>
          </a:p>
        </p:txBody>
      </p:sp>
    </p:spTree>
    <p:extLst>
      <p:ext uri="{BB962C8B-B14F-4D97-AF65-F5344CB8AC3E}">
        <p14:creationId xmlns:p14="http://schemas.microsoft.com/office/powerpoint/2010/main" val="378321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Per I </a:t>
            </a:r>
            <a:r>
              <a:rPr lang="en-GB" dirty="0" err="1"/>
              <a:t>trascritti</a:t>
            </a:r>
            <a:r>
              <a:rPr lang="en-GB" dirty="0"/>
              <a:t> </a:t>
            </a:r>
            <a:r>
              <a:rPr lang="en-GB" dirty="0" err="1"/>
              <a:t>alternativi</a:t>
            </a:r>
            <a:r>
              <a:rPr lang="en-GB" dirty="0"/>
              <a:t>, la </a:t>
            </a:r>
            <a:r>
              <a:rPr lang="en-GB" dirty="0" err="1"/>
              <a:t>lettura</a:t>
            </a:r>
            <a:r>
              <a:rPr lang="en-GB" dirty="0"/>
              <a:t>:</a:t>
            </a:r>
          </a:p>
          <a:p>
            <a:pPr marL="171450" indent="-171450">
              <a:buFontTx/>
              <a:buChar char="-"/>
            </a:pPr>
            <a:r>
              <a:rPr lang="en-GB" dirty="0"/>
              <a:t>La </a:t>
            </a:r>
            <a:r>
              <a:rPr lang="en-GB" dirty="0" err="1"/>
              <a:t>direzione</a:t>
            </a:r>
            <a:r>
              <a:rPr lang="en-GB" dirty="0"/>
              <a:t> </a:t>
            </a:r>
            <a:r>
              <a:rPr lang="en-GB" dirty="0" err="1"/>
              <a:t>delle</a:t>
            </a:r>
            <a:r>
              <a:rPr lang="en-GB" dirty="0"/>
              <a:t> </a:t>
            </a:r>
            <a:r>
              <a:rPr lang="en-GB" dirty="0" err="1"/>
              <a:t>frecce</a:t>
            </a:r>
            <a:r>
              <a:rPr lang="en-GB" dirty="0"/>
              <a:t> mi indica lo strand </a:t>
            </a:r>
            <a:r>
              <a:rPr lang="en-GB" dirty="0" err="1"/>
              <a:t>sul</a:t>
            </a:r>
            <a:r>
              <a:rPr lang="en-GB" dirty="0"/>
              <a:t> quale </a:t>
            </a:r>
            <a:r>
              <a:rPr lang="en-GB" dirty="0" err="1"/>
              <a:t>ho</a:t>
            </a:r>
            <a:r>
              <a:rPr lang="en-GB" dirty="0"/>
              <a:t> il </a:t>
            </a:r>
            <a:r>
              <a:rPr lang="en-GB" dirty="0" err="1"/>
              <a:t>tracsritto</a:t>
            </a:r>
            <a:r>
              <a:rPr lang="en-GB" dirty="0"/>
              <a:t> </a:t>
            </a:r>
            <a:r>
              <a:rPr lang="en-GB" dirty="0" err="1"/>
              <a:t>annotato</a:t>
            </a:r>
            <a:r>
              <a:rPr lang="en-GB" dirty="0"/>
              <a:t> (in </a:t>
            </a:r>
            <a:r>
              <a:rPr lang="en-GB" dirty="0" err="1"/>
              <a:t>questo</a:t>
            </a:r>
            <a:r>
              <a:rPr lang="en-GB" dirty="0"/>
              <a:t> </a:t>
            </a:r>
            <a:r>
              <a:rPr lang="en-GB" dirty="0" err="1"/>
              <a:t>caso</a:t>
            </a:r>
            <a:r>
              <a:rPr lang="en-GB" dirty="0"/>
              <a:t> le </a:t>
            </a:r>
            <a:r>
              <a:rPr lang="en-GB" dirty="0" err="1"/>
              <a:t>frecce</a:t>
            </a:r>
            <a:r>
              <a:rPr lang="en-GB" dirty="0"/>
              <a:t> </a:t>
            </a:r>
            <a:r>
              <a:rPr lang="en-GB" dirty="0" err="1"/>
              <a:t>vanno</a:t>
            </a:r>
            <a:r>
              <a:rPr lang="en-GB" dirty="0"/>
              <a:t> da </a:t>
            </a:r>
            <a:r>
              <a:rPr lang="en-GB" dirty="0" err="1"/>
              <a:t>destra</a:t>
            </a:r>
            <a:r>
              <a:rPr lang="en-GB" dirty="0"/>
              <a:t> verso sinistra </a:t>
            </a:r>
            <a:r>
              <a:rPr lang="en-GB" dirty="0" err="1"/>
              <a:t>quindi</a:t>
            </a:r>
            <a:r>
              <a:rPr lang="en-GB" dirty="0"/>
              <a:t> </a:t>
            </a:r>
            <a:r>
              <a:rPr lang="en-GB" dirty="0" err="1"/>
              <a:t>sono</a:t>
            </a:r>
            <a:r>
              <a:rPr lang="en-GB" dirty="0"/>
              <a:t> </a:t>
            </a:r>
            <a:r>
              <a:rPr lang="en-GB" dirty="0" err="1"/>
              <a:t>sul</a:t>
            </a:r>
            <a:r>
              <a:rPr lang="en-GB" dirty="0"/>
              <a:t> reverse strand -)</a:t>
            </a:r>
          </a:p>
          <a:p>
            <a:pPr marL="171450" indent="-171450">
              <a:buFontTx/>
              <a:buChar char="-"/>
            </a:pPr>
            <a:r>
              <a:rPr lang="en-GB" dirty="0"/>
              <a:t>TSS </a:t>
            </a:r>
            <a:r>
              <a:rPr lang="en-GB" dirty="0" err="1"/>
              <a:t>sono</a:t>
            </a:r>
            <a:r>
              <a:rPr lang="en-GB" dirty="0"/>
              <a:t> </a:t>
            </a:r>
            <a:r>
              <a:rPr lang="en-GB" dirty="0" err="1"/>
              <a:t>uguali</a:t>
            </a:r>
            <a:r>
              <a:rPr lang="en-GB" dirty="0"/>
              <a:t> (</a:t>
            </a:r>
            <a:r>
              <a:rPr lang="en-GB" dirty="0" err="1"/>
              <a:t>differenti</a:t>
            </a:r>
            <a:r>
              <a:rPr lang="en-GB" dirty="0"/>
              <a:t> </a:t>
            </a:r>
            <a:r>
              <a:rPr lang="en-GB" dirty="0" err="1"/>
              <a:t>promotori</a:t>
            </a:r>
            <a:r>
              <a:rPr lang="en-GB" dirty="0"/>
              <a:t>)</a:t>
            </a:r>
          </a:p>
          <a:p>
            <a:pPr marL="171450" indent="-171450">
              <a:buFontTx/>
              <a:buChar char="-"/>
            </a:pPr>
            <a:r>
              <a:rPr lang="en-GB" dirty="0"/>
              <a:t>TTS </a:t>
            </a:r>
            <a:r>
              <a:rPr lang="en-GB" dirty="0" err="1"/>
              <a:t>sono</a:t>
            </a:r>
            <a:r>
              <a:rPr lang="en-GB" dirty="0"/>
              <a:t> </a:t>
            </a:r>
            <a:r>
              <a:rPr lang="en-GB" dirty="0" err="1"/>
              <a:t>uguali</a:t>
            </a:r>
            <a:endParaRPr lang="en-GB" dirty="0"/>
          </a:p>
          <a:p>
            <a:pPr marL="171450" indent="-171450">
              <a:buFontTx/>
              <a:buChar char="-"/>
            </a:pPr>
            <a:r>
              <a:rPr lang="en-GB" dirty="0" err="1"/>
              <a:t>Presenza</a:t>
            </a:r>
            <a:r>
              <a:rPr lang="en-GB" dirty="0"/>
              <a:t> di un </a:t>
            </a:r>
            <a:r>
              <a:rPr lang="en-GB" dirty="0" err="1"/>
              <a:t>introne</a:t>
            </a:r>
            <a:r>
              <a:rPr lang="en-GB" dirty="0"/>
              <a:t> ritenuto </a:t>
            </a:r>
          </a:p>
        </p:txBody>
      </p:sp>
      <p:sp>
        <p:nvSpPr>
          <p:cNvPr id="4" name="Segnaposto numero diapositiva 3"/>
          <p:cNvSpPr>
            <a:spLocks noGrp="1"/>
          </p:cNvSpPr>
          <p:nvPr>
            <p:ph type="sldNum" sz="quarter" idx="5"/>
          </p:nvPr>
        </p:nvSpPr>
        <p:spPr/>
        <p:txBody>
          <a:bodyPr/>
          <a:lstStyle/>
          <a:p>
            <a:fld id="{BD9EB13F-E1A3-3649-92BC-2BF46F6D9D1C}" type="slidenum">
              <a:rPr lang="en-GB" smtClean="0"/>
              <a:t>9</a:t>
            </a:fld>
            <a:endParaRPr lang="en-GB"/>
          </a:p>
        </p:txBody>
      </p:sp>
    </p:spTree>
    <p:extLst>
      <p:ext uri="{BB962C8B-B14F-4D97-AF65-F5344CB8AC3E}">
        <p14:creationId xmlns:p14="http://schemas.microsoft.com/office/powerpoint/2010/main" val="759881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52566-545E-4C93-7A2C-786665D8CC2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046559C-F97A-34D6-B47A-884B45079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5A7DCFC-5F1D-61BE-AF8E-A610390F9FFA}"/>
              </a:ext>
            </a:extLst>
          </p:cNvPr>
          <p:cNvSpPr>
            <a:spLocks noGrp="1"/>
          </p:cNvSpPr>
          <p:nvPr>
            <p:ph type="dt" sz="half" idx="10"/>
          </p:nvPr>
        </p:nvSpPr>
        <p:spPr/>
        <p:txBody>
          <a:bodyPr/>
          <a:lstStyle/>
          <a:p>
            <a:fld id="{F5C12F4F-B99A-754F-B146-AD2C2EF0BA23}" type="datetime1">
              <a:rPr lang="it-IT" smtClean="0"/>
              <a:t>23/06/24</a:t>
            </a:fld>
            <a:endParaRPr lang="it-IT"/>
          </a:p>
        </p:txBody>
      </p:sp>
      <p:sp>
        <p:nvSpPr>
          <p:cNvPr id="5" name="Segnaposto piè di pagina 4">
            <a:extLst>
              <a:ext uri="{FF2B5EF4-FFF2-40B4-BE49-F238E27FC236}">
                <a16:creationId xmlns:a16="http://schemas.microsoft.com/office/drawing/2014/main" id="{DE88A384-FD8C-B9AE-BB5B-43AB02FF83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1296837-BCF2-C73F-5A69-66BCD0FBF894}"/>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414625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D0479D-6F25-223A-1D30-7F846D34EEA9}"/>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9230E1F-7399-35D7-8044-D65F90CA79E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EA7A233-F68C-FC9F-3D63-89B574BF0970}"/>
              </a:ext>
            </a:extLst>
          </p:cNvPr>
          <p:cNvSpPr>
            <a:spLocks noGrp="1"/>
          </p:cNvSpPr>
          <p:nvPr>
            <p:ph type="dt" sz="half" idx="10"/>
          </p:nvPr>
        </p:nvSpPr>
        <p:spPr/>
        <p:txBody>
          <a:bodyPr/>
          <a:lstStyle/>
          <a:p>
            <a:fld id="{5FBD5CFB-70A9-214A-B2B8-7CE3C2620ECE}" type="datetime1">
              <a:rPr lang="it-IT" smtClean="0"/>
              <a:t>23/06/24</a:t>
            </a:fld>
            <a:endParaRPr lang="it-IT"/>
          </a:p>
        </p:txBody>
      </p:sp>
      <p:sp>
        <p:nvSpPr>
          <p:cNvPr id="5" name="Segnaposto piè di pagina 4">
            <a:extLst>
              <a:ext uri="{FF2B5EF4-FFF2-40B4-BE49-F238E27FC236}">
                <a16:creationId xmlns:a16="http://schemas.microsoft.com/office/drawing/2014/main" id="{54FB8B51-890B-809F-DC90-B061F8650A0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F534B97-7418-AAC2-65E9-3CDBEC822502}"/>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107597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5D2787-8640-6852-B47E-E435A56C921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A053838-BAC1-962B-805C-2218647AA974}"/>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486008C-47D8-ADC1-896F-1A6D4B5351E7}"/>
              </a:ext>
            </a:extLst>
          </p:cNvPr>
          <p:cNvSpPr>
            <a:spLocks noGrp="1"/>
          </p:cNvSpPr>
          <p:nvPr>
            <p:ph type="dt" sz="half" idx="10"/>
          </p:nvPr>
        </p:nvSpPr>
        <p:spPr/>
        <p:txBody>
          <a:bodyPr/>
          <a:lstStyle/>
          <a:p>
            <a:fld id="{5C23C291-E7C7-F94A-9C53-5658C4762450}" type="datetime1">
              <a:rPr lang="it-IT" smtClean="0"/>
              <a:t>23/06/24</a:t>
            </a:fld>
            <a:endParaRPr lang="it-IT"/>
          </a:p>
        </p:txBody>
      </p:sp>
      <p:sp>
        <p:nvSpPr>
          <p:cNvPr id="5" name="Segnaposto piè di pagina 4">
            <a:extLst>
              <a:ext uri="{FF2B5EF4-FFF2-40B4-BE49-F238E27FC236}">
                <a16:creationId xmlns:a16="http://schemas.microsoft.com/office/drawing/2014/main" id="{A0C9DFB3-73E0-6E6D-7E1B-57C52ACD89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7E99B5-4D31-21E7-F0CC-04619218C26F}"/>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3651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5DBF44-82AE-805B-53A5-B0BD510ED3B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D73731D-C20C-3DF1-E14D-99F44D10961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09B8C86-69B8-25BE-C830-0A179C4FE90E}"/>
              </a:ext>
            </a:extLst>
          </p:cNvPr>
          <p:cNvSpPr>
            <a:spLocks noGrp="1"/>
          </p:cNvSpPr>
          <p:nvPr>
            <p:ph type="dt" sz="half" idx="10"/>
          </p:nvPr>
        </p:nvSpPr>
        <p:spPr/>
        <p:txBody>
          <a:bodyPr/>
          <a:lstStyle/>
          <a:p>
            <a:fld id="{CA649EB3-233C-F544-B0E3-348FED8F9B07}" type="datetime1">
              <a:rPr lang="it-IT" smtClean="0"/>
              <a:t>23/06/24</a:t>
            </a:fld>
            <a:endParaRPr lang="it-IT"/>
          </a:p>
        </p:txBody>
      </p:sp>
      <p:sp>
        <p:nvSpPr>
          <p:cNvPr id="5" name="Segnaposto piè di pagina 4">
            <a:extLst>
              <a:ext uri="{FF2B5EF4-FFF2-40B4-BE49-F238E27FC236}">
                <a16:creationId xmlns:a16="http://schemas.microsoft.com/office/drawing/2014/main" id="{CE962D94-C1C3-3316-4C7C-38557D01A41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92E631B-17F4-531E-8756-C5D7EDE55581}"/>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1786295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52661E-33BF-2016-CE93-17CEB912FAF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8322185-56B6-F687-F88B-841ECE0404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DE68BD1-91EF-7D67-21C6-9B27660A289E}"/>
              </a:ext>
            </a:extLst>
          </p:cNvPr>
          <p:cNvSpPr>
            <a:spLocks noGrp="1"/>
          </p:cNvSpPr>
          <p:nvPr>
            <p:ph type="dt" sz="half" idx="10"/>
          </p:nvPr>
        </p:nvSpPr>
        <p:spPr/>
        <p:txBody>
          <a:bodyPr/>
          <a:lstStyle/>
          <a:p>
            <a:fld id="{F894255E-DED3-AC4C-B432-D7762E11D4FD}" type="datetime1">
              <a:rPr lang="it-IT" smtClean="0"/>
              <a:t>23/06/24</a:t>
            </a:fld>
            <a:endParaRPr lang="it-IT"/>
          </a:p>
        </p:txBody>
      </p:sp>
      <p:sp>
        <p:nvSpPr>
          <p:cNvPr id="5" name="Segnaposto piè di pagina 4">
            <a:extLst>
              <a:ext uri="{FF2B5EF4-FFF2-40B4-BE49-F238E27FC236}">
                <a16:creationId xmlns:a16="http://schemas.microsoft.com/office/drawing/2014/main" id="{78C1D819-E4CC-7448-3426-C7F69B0DD04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59FFEA-0117-73D1-1F9D-161E00756D07}"/>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2480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33D492-6789-7028-D451-F88052D1D48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FC2A98-1F7A-94BB-6DED-88617389E3C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31F37AD-D500-E3B4-DB30-FA89089F00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CD81BBE5-01F3-7B66-DFF6-31E4B07A928C}"/>
              </a:ext>
            </a:extLst>
          </p:cNvPr>
          <p:cNvSpPr>
            <a:spLocks noGrp="1"/>
          </p:cNvSpPr>
          <p:nvPr>
            <p:ph type="dt" sz="half" idx="10"/>
          </p:nvPr>
        </p:nvSpPr>
        <p:spPr/>
        <p:txBody>
          <a:bodyPr/>
          <a:lstStyle/>
          <a:p>
            <a:fld id="{C091D659-B5BA-9A47-9F53-B8CC95A9F182}" type="datetime1">
              <a:rPr lang="it-IT" smtClean="0"/>
              <a:t>23/06/24</a:t>
            </a:fld>
            <a:endParaRPr lang="it-IT"/>
          </a:p>
        </p:txBody>
      </p:sp>
      <p:sp>
        <p:nvSpPr>
          <p:cNvPr id="6" name="Segnaposto piè di pagina 5">
            <a:extLst>
              <a:ext uri="{FF2B5EF4-FFF2-40B4-BE49-F238E27FC236}">
                <a16:creationId xmlns:a16="http://schemas.microsoft.com/office/drawing/2014/main" id="{7E854140-835E-B0E2-34B0-D89B3A990C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5434696-EC04-FB1D-E10F-5AE9A19CE94C}"/>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154827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3DEAFB-09F0-2BC4-0045-710E46D4A9E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9A44507-D30A-F16A-AA23-938D2AB34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BC2E25E-00FF-6228-4255-350567C3485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55BADC6-AF08-4C51-2CD4-D2F0CC461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5273134-229B-604D-7A5D-BBF7F6DDCC0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4EBFA15-C1B7-3101-9085-06CC5B36FB62}"/>
              </a:ext>
            </a:extLst>
          </p:cNvPr>
          <p:cNvSpPr>
            <a:spLocks noGrp="1"/>
          </p:cNvSpPr>
          <p:nvPr>
            <p:ph type="dt" sz="half" idx="10"/>
          </p:nvPr>
        </p:nvSpPr>
        <p:spPr/>
        <p:txBody>
          <a:bodyPr/>
          <a:lstStyle/>
          <a:p>
            <a:fld id="{9C016E5B-9F8B-874E-8B02-1830C9E97B06}" type="datetime1">
              <a:rPr lang="it-IT" smtClean="0"/>
              <a:t>23/06/24</a:t>
            </a:fld>
            <a:endParaRPr lang="it-IT"/>
          </a:p>
        </p:txBody>
      </p:sp>
      <p:sp>
        <p:nvSpPr>
          <p:cNvPr id="8" name="Segnaposto piè di pagina 7">
            <a:extLst>
              <a:ext uri="{FF2B5EF4-FFF2-40B4-BE49-F238E27FC236}">
                <a16:creationId xmlns:a16="http://schemas.microsoft.com/office/drawing/2014/main" id="{0340C0FC-2D8B-616A-4E7B-C6CBFE95472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6767A27-46B3-5992-BF7F-A7D50D9D626F}"/>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420979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7F0B10-B862-C7DF-ED75-D0992D2FAD24}"/>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E01075D-78A7-C0BC-2AE8-6CC9F998A07A}"/>
              </a:ext>
            </a:extLst>
          </p:cNvPr>
          <p:cNvSpPr>
            <a:spLocks noGrp="1"/>
          </p:cNvSpPr>
          <p:nvPr>
            <p:ph type="dt" sz="half" idx="10"/>
          </p:nvPr>
        </p:nvSpPr>
        <p:spPr/>
        <p:txBody>
          <a:bodyPr/>
          <a:lstStyle/>
          <a:p>
            <a:fld id="{02012E41-102A-9245-B379-6A778F1E6A8D}" type="datetime1">
              <a:rPr lang="it-IT" smtClean="0"/>
              <a:t>23/06/24</a:t>
            </a:fld>
            <a:endParaRPr lang="it-IT"/>
          </a:p>
        </p:txBody>
      </p:sp>
      <p:sp>
        <p:nvSpPr>
          <p:cNvPr id="4" name="Segnaposto piè di pagina 3">
            <a:extLst>
              <a:ext uri="{FF2B5EF4-FFF2-40B4-BE49-F238E27FC236}">
                <a16:creationId xmlns:a16="http://schemas.microsoft.com/office/drawing/2014/main" id="{0C15823E-431E-2FB3-A8EA-FAF5B2BBCED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5A9BC86-8C1D-345E-2B55-0E1F67083A78}"/>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120381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6235688-088C-2BAA-A328-1A3BD7BB1A11}"/>
              </a:ext>
            </a:extLst>
          </p:cNvPr>
          <p:cNvSpPr>
            <a:spLocks noGrp="1"/>
          </p:cNvSpPr>
          <p:nvPr>
            <p:ph type="dt" sz="half" idx="10"/>
          </p:nvPr>
        </p:nvSpPr>
        <p:spPr/>
        <p:txBody>
          <a:bodyPr/>
          <a:lstStyle/>
          <a:p>
            <a:fld id="{B58D1396-A3E3-064B-B146-A9EAB2C308E2}" type="datetime1">
              <a:rPr lang="it-IT" smtClean="0"/>
              <a:t>23/06/24</a:t>
            </a:fld>
            <a:endParaRPr lang="it-IT"/>
          </a:p>
        </p:txBody>
      </p:sp>
      <p:sp>
        <p:nvSpPr>
          <p:cNvPr id="3" name="Segnaposto piè di pagina 2">
            <a:extLst>
              <a:ext uri="{FF2B5EF4-FFF2-40B4-BE49-F238E27FC236}">
                <a16:creationId xmlns:a16="http://schemas.microsoft.com/office/drawing/2014/main" id="{0611D339-30DC-6083-5B9C-E54E1CB2578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00E5243-025F-2341-354F-91D6FD386664}"/>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3379465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21F34C-53A9-8AEF-9431-0A72A6249A0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5E445E2-C778-0EFF-C660-120861652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59B793C-182E-4072-1FD5-FE3F9D38C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3CD392-825B-B018-3A87-F3ABD3F0F9B9}"/>
              </a:ext>
            </a:extLst>
          </p:cNvPr>
          <p:cNvSpPr>
            <a:spLocks noGrp="1"/>
          </p:cNvSpPr>
          <p:nvPr>
            <p:ph type="dt" sz="half" idx="10"/>
          </p:nvPr>
        </p:nvSpPr>
        <p:spPr/>
        <p:txBody>
          <a:bodyPr/>
          <a:lstStyle/>
          <a:p>
            <a:fld id="{226B4BE3-B4C3-6E43-A929-00DC55FDC9F3}" type="datetime1">
              <a:rPr lang="it-IT" smtClean="0"/>
              <a:t>23/06/24</a:t>
            </a:fld>
            <a:endParaRPr lang="it-IT"/>
          </a:p>
        </p:txBody>
      </p:sp>
      <p:sp>
        <p:nvSpPr>
          <p:cNvPr id="6" name="Segnaposto piè di pagina 5">
            <a:extLst>
              <a:ext uri="{FF2B5EF4-FFF2-40B4-BE49-F238E27FC236}">
                <a16:creationId xmlns:a16="http://schemas.microsoft.com/office/drawing/2014/main" id="{386CCBA4-8D72-808F-4450-88C1431C231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D0A5182-A200-ED9F-8F14-806736F62F9B}"/>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322911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C77724-97DA-1ACB-5E8D-7A0681E4A20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9D0F88C-8B06-B453-D2C8-3AE86D2F91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FF7CC21-C5A2-91F1-5AE7-76772B45A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16E0B4-C5C3-A10F-BB85-49496D5EB9BB}"/>
              </a:ext>
            </a:extLst>
          </p:cNvPr>
          <p:cNvSpPr>
            <a:spLocks noGrp="1"/>
          </p:cNvSpPr>
          <p:nvPr>
            <p:ph type="dt" sz="half" idx="10"/>
          </p:nvPr>
        </p:nvSpPr>
        <p:spPr/>
        <p:txBody>
          <a:bodyPr/>
          <a:lstStyle/>
          <a:p>
            <a:fld id="{BBC84045-D220-8F44-A563-313285349E0F}" type="datetime1">
              <a:rPr lang="it-IT" smtClean="0"/>
              <a:t>23/06/24</a:t>
            </a:fld>
            <a:endParaRPr lang="it-IT"/>
          </a:p>
        </p:txBody>
      </p:sp>
      <p:sp>
        <p:nvSpPr>
          <p:cNvPr id="6" name="Segnaposto piè di pagina 5">
            <a:extLst>
              <a:ext uri="{FF2B5EF4-FFF2-40B4-BE49-F238E27FC236}">
                <a16:creationId xmlns:a16="http://schemas.microsoft.com/office/drawing/2014/main" id="{0C7F7959-8A34-385E-F4C8-E64E8B50ACD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67736BD-9CC4-7EA2-A803-D6F63B694552}"/>
              </a:ext>
            </a:extLst>
          </p:cNvPr>
          <p:cNvSpPr>
            <a:spLocks noGrp="1"/>
          </p:cNvSpPr>
          <p:nvPr>
            <p:ph type="sldNum" sz="quarter" idx="12"/>
          </p:nvPr>
        </p:nvSpPr>
        <p:spPr/>
        <p:txBody>
          <a:bodyPr/>
          <a:lstStyle/>
          <a:p>
            <a:fld id="{B7F6E2C2-5483-224E-8D75-854E25C4C8BC}" type="slidenum">
              <a:rPr lang="it-IT" smtClean="0"/>
              <a:t>‹N›</a:t>
            </a:fld>
            <a:endParaRPr lang="it-IT"/>
          </a:p>
        </p:txBody>
      </p:sp>
    </p:spTree>
    <p:extLst>
      <p:ext uri="{BB962C8B-B14F-4D97-AF65-F5344CB8AC3E}">
        <p14:creationId xmlns:p14="http://schemas.microsoft.com/office/powerpoint/2010/main" val="74098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C243708-D08B-BB60-45A6-587D3BE481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BEDDA64-1120-1F88-457E-C16038069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A01A91B-C55C-2B6C-E8ED-E2D1FBA06B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972552-32A0-ED46-B639-CD0728E52C19}" type="datetime1">
              <a:rPr lang="it-IT" smtClean="0"/>
              <a:t>23/06/24</a:t>
            </a:fld>
            <a:endParaRPr lang="it-IT"/>
          </a:p>
        </p:txBody>
      </p:sp>
      <p:sp>
        <p:nvSpPr>
          <p:cNvPr id="5" name="Segnaposto piè di pagina 4">
            <a:extLst>
              <a:ext uri="{FF2B5EF4-FFF2-40B4-BE49-F238E27FC236}">
                <a16:creationId xmlns:a16="http://schemas.microsoft.com/office/drawing/2014/main" id="{F3683813-794F-EABD-E1E3-7974635C33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B29447D-4ED5-96F5-0178-D5FCDAB49A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F6E2C2-5483-224E-8D75-854E25C4C8BC}" type="slidenum">
              <a:rPr lang="it-IT" smtClean="0"/>
              <a:t>‹N›</a:t>
            </a:fld>
            <a:endParaRPr lang="it-IT"/>
          </a:p>
        </p:txBody>
      </p:sp>
    </p:spTree>
    <p:extLst>
      <p:ext uri="{BB962C8B-B14F-4D97-AF65-F5344CB8AC3E}">
        <p14:creationId xmlns:p14="http://schemas.microsoft.com/office/powerpoint/2010/main" val="2667925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8AA80E-9BF6-CE18-7E34-32E409D7432F}"/>
              </a:ext>
            </a:extLst>
          </p:cNvPr>
          <p:cNvSpPr>
            <a:spLocks noGrp="1"/>
          </p:cNvSpPr>
          <p:nvPr>
            <p:ph type="ctrTitle"/>
          </p:nvPr>
        </p:nvSpPr>
        <p:spPr>
          <a:xfrm>
            <a:off x="762001" y="5074024"/>
            <a:ext cx="10109199" cy="598032"/>
          </a:xfrm>
        </p:spPr>
        <p:txBody>
          <a:bodyPr anchor="ctr">
            <a:normAutofit/>
          </a:bodyPr>
          <a:lstStyle/>
          <a:p>
            <a:pPr algn="l"/>
            <a:r>
              <a:rPr lang="it-IT" sz="3600" dirty="0"/>
              <a:t>Bulk </a:t>
            </a:r>
            <a:r>
              <a:rPr lang="en-GB" sz="3600" dirty="0"/>
              <a:t>RNA-</a:t>
            </a:r>
            <a:r>
              <a:rPr lang="en-GB" sz="3600" dirty="0" err="1"/>
              <a:t>Seq</a:t>
            </a:r>
            <a:r>
              <a:rPr lang="it-IT" sz="3600" dirty="0"/>
              <a:t> </a:t>
            </a:r>
            <a:r>
              <a:rPr lang="it-IT" sz="3600" dirty="0" err="1"/>
              <a:t>analysis</a:t>
            </a:r>
            <a:endParaRPr lang="it-IT" sz="3600" dirty="0"/>
          </a:p>
        </p:txBody>
      </p:sp>
      <p:sp>
        <p:nvSpPr>
          <p:cNvPr id="3" name="Sottotitolo 2">
            <a:extLst>
              <a:ext uri="{FF2B5EF4-FFF2-40B4-BE49-F238E27FC236}">
                <a16:creationId xmlns:a16="http://schemas.microsoft.com/office/drawing/2014/main" id="{4CEC480C-2E04-DE53-DF90-BD39F36104CB}"/>
              </a:ext>
            </a:extLst>
          </p:cNvPr>
          <p:cNvSpPr>
            <a:spLocks noGrp="1"/>
          </p:cNvSpPr>
          <p:nvPr>
            <p:ph type="subTitle" idx="1"/>
          </p:nvPr>
        </p:nvSpPr>
        <p:spPr>
          <a:xfrm>
            <a:off x="762001" y="5672059"/>
            <a:ext cx="10109199" cy="547765"/>
          </a:xfrm>
        </p:spPr>
        <p:txBody>
          <a:bodyPr anchor="t">
            <a:normAutofit/>
          </a:bodyPr>
          <a:lstStyle/>
          <a:p>
            <a:pPr algn="l"/>
            <a:r>
              <a:rPr lang="en-GB" sz="1100" dirty="0"/>
              <a:t>Leonardo </a:t>
            </a:r>
            <a:r>
              <a:rPr lang="en-GB" sz="1100" dirty="0" err="1"/>
              <a:t>Nossa</a:t>
            </a:r>
            <a:endParaRPr lang="en-GB" sz="1100" dirty="0"/>
          </a:p>
          <a:p>
            <a:pPr algn="l"/>
            <a:r>
              <a:rPr lang="en-GB" sz="1100" dirty="0" err="1"/>
              <a:t>Leonardo.nossa@studenti.unimi.it</a:t>
            </a:r>
            <a:endParaRPr lang="en-GB" sz="1100" dirty="0"/>
          </a:p>
        </p:txBody>
      </p:sp>
      <p:pic>
        <p:nvPicPr>
          <p:cNvPr id="5" name="Immagine 4" descr="Immagine che contiene invertebrato, schermata, violetto, celenterato&#10;&#10;Descrizione generata automaticamente">
            <a:extLst>
              <a:ext uri="{FF2B5EF4-FFF2-40B4-BE49-F238E27FC236}">
                <a16:creationId xmlns:a16="http://schemas.microsoft.com/office/drawing/2014/main" id="{DAE4B656-C20A-F2A5-FF71-0B7C66617D99}"/>
              </a:ext>
            </a:extLst>
          </p:cNvPr>
          <p:cNvPicPr>
            <a:picLocks noChangeAspect="1"/>
          </p:cNvPicPr>
          <p:nvPr/>
        </p:nvPicPr>
        <p:blipFill rotWithShape="1">
          <a:blip r:embed="rId2"/>
          <a:srcRect t="11677"/>
          <a:stretch/>
        </p:blipFill>
        <p:spPr>
          <a:xfrm>
            <a:off x="20" y="-39"/>
            <a:ext cx="12191980" cy="4172740"/>
          </a:xfrm>
          <a:prstGeom prst="rect">
            <a:avLst/>
          </a:prstGeom>
        </p:spPr>
      </p:pic>
      <p:cxnSp>
        <p:nvCxnSpPr>
          <p:cNvPr id="10" name="Straight Connector 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2D68131-6D5A-AA20-FF13-B3805BE01C77}"/>
              </a:ext>
            </a:extLst>
          </p:cNvPr>
          <p:cNvSpPr txBox="1"/>
          <p:nvPr/>
        </p:nvSpPr>
        <p:spPr>
          <a:xfrm>
            <a:off x="1602080" y="4657628"/>
            <a:ext cx="1431930" cy="307777"/>
          </a:xfrm>
          <a:prstGeom prst="rect">
            <a:avLst/>
          </a:prstGeom>
          <a:noFill/>
        </p:spPr>
        <p:txBody>
          <a:bodyPr wrap="none" rtlCol="0">
            <a:spAutoFit/>
          </a:bodyPr>
          <a:lstStyle/>
          <a:p>
            <a:r>
              <a:rPr lang="en-GB" sz="1400" dirty="0">
                <a:solidFill>
                  <a:schemeClr val="bg2">
                    <a:lumMod val="75000"/>
                  </a:schemeClr>
                </a:solidFill>
              </a:rPr>
              <a:t>Transcriptomics</a:t>
            </a:r>
          </a:p>
        </p:txBody>
      </p:sp>
      <p:sp>
        <p:nvSpPr>
          <p:cNvPr id="9" name="CasellaDiTesto 8">
            <a:extLst>
              <a:ext uri="{FF2B5EF4-FFF2-40B4-BE49-F238E27FC236}">
                <a16:creationId xmlns:a16="http://schemas.microsoft.com/office/drawing/2014/main" id="{DBA7A306-2667-0DD1-11B3-2EEC0DEC8141}"/>
              </a:ext>
            </a:extLst>
          </p:cNvPr>
          <p:cNvSpPr txBox="1"/>
          <p:nvPr/>
        </p:nvSpPr>
        <p:spPr>
          <a:xfrm>
            <a:off x="1242646" y="4853354"/>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897619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D377D-A96B-2518-D5AC-D5486B7B3C9B}"/>
              </a:ext>
            </a:extLst>
          </p:cNvPr>
          <p:cNvSpPr>
            <a:spLocks noGrp="1"/>
          </p:cNvSpPr>
          <p:nvPr>
            <p:ph type="title"/>
          </p:nvPr>
        </p:nvSpPr>
        <p:spPr>
          <a:xfrm>
            <a:off x="838200" y="191386"/>
            <a:ext cx="10515600" cy="559003"/>
          </a:xfrm>
        </p:spPr>
        <p:txBody>
          <a:bodyPr>
            <a:normAutofit fontScale="90000"/>
          </a:bodyPr>
          <a:lstStyle/>
          <a:p>
            <a:r>
              <a:rPr lang="en-GB" sz="3600" dirty="0"/>
              <a:t>GO annotations</a:t>
            </a:r>
          </a:p>
        </p:txBody>
      </p:sp>
      <p:sp>
        <p:nvSpPr>
          <p:cNvPr id="4" name="Segnaposto numero diapositiva 3">
            <a:extLst>
              <a:ext uri="{FF2B5EF4-FFF2-40B4-BE49-F238E27FC236}">
                <a16:creationId xmlns:a16="http://schemas.microsoft.com/office/drawing/2014/main" id="{5B37C3AB-D8B5-0254-53D0-CE471A0429BC}"/>
              </a:ext>
            </a:extLst>
          </p:cNvPr>
          <p:cNvSpPr>
            <a:spLocks noGrp="1"/>
          </p:cNvSpPr>
          <p:nvPr>
            <p:ph type="sldNum" sz="quarter" idx="12"/>
          </p:nvPr>
        </p:nvSpPr>
        <p:spPr/>
        <p:txBody>
          <a:bodyPr/>
          <a:lstStyle/>
          <a:p>
            <a:fld id="{B7F6E2C2-5483-224E-8D75-854E25C4C8BC}" type="slidenum">
              <a:rPr lang="it-IT" smtClean="0"/>
              <a:t>10</a:t>
            </a:fld>
            <a:endParaRPr lang="it-IT"/>
          </a:p>
        </p:txBody>
      </p:sp>
      <p:graphicFrame>
        <p:nvGraphicFramePr>
          <p:cNvPr id="5" name="Tabella 4">
            <a:extLst>
              <a:ext uri="{FF2B5EF4-FFF2-40B4-BE49-F238E27FC236}">
                <a16:creationId xmlns:a16="http://schemas.microsoft.com/office/drawing/2014/main" id="{6C3DECBB-F606-C969-76DA-E51C49860945}"/>
              </a:ext>
            </a:extLst>
          </p:cNvPr>
          <p:cNvGraphicFramePr>
            <a:graphicFrameLocks noGrp="1"/>
          </p:cNvGraphicFramePr>
          <p:nvPr>
            <p:extLst>
              <p:ext uri="{D42A27DB-BD31-4B8C-83A1-F6EECF244321}">
                <p14:modId xmlns:p14="http://schemas.microsoft.com/office/powerpoint/2010/main" val="3343596754"/>
              </p:ext>
            </p:extLst>
          </p:nvPr>
        </p:nvGraphicFramePr>
        <p:xfrm>
          <a:off x="8560347" y="836739"/>
          <a:ext cx="3101502" cy="2192814"/>
        </p:xfrm>
        <a:graphic>
          <a:graphicData uri="http://schemas.openxmlformats.org/drawingml/2006/table">
            <a:tbl>
              <a:tblPr firstRow="1" bandRow="1">
                <a:tableStyleId>{5C22544A-7EE6-4342-B048-85BDC9FD1C3A}</a:tableStyleId>
              </a:tblPr>
              <a:tblGrid>
                <a:gridCol w="3101502">
                  <a:extLst>
                    <a:ext uri="{9D8B030D-6E8A-4147-A177-3AD203B41FA5}">
                      <a16:colId xmlns:a16="http://schemas.microsoft.com/office/drawing/2014/main" val="4141964432"/>
                    </a:ext>
                  </a:extLst>
                </a:gridCol>
              </a:tblGrid>
              <a:tr h="478454">
                <a:tc>
                  <a:txBody>
                    <a:bodyPr/>
                    <a:lstStyle/>
                    <a:p>
                      <a:pPr algn="ctr"/>
                      <a:r>
                        <a:rPr lang="en-GB" sz="1200" b="0" dirty="0"/>
                        <a:t>Insulin –</a:t>
                      </a:r>
                      <a:r>
                        <a:rPr lang="en-GB" sz="1200" dirty="0"/>
                        <a:t> </a:t>
                      </a:r>
                      <a:r>
                        <a:rPr lang="en-GB" sz="1200" b="0" dirty="0"/>
                        <a:t>INS</a:t>
                      </a:r>
                    </a:p>
                    <a:p>
                      <a:pPr algn="ctr"/>
                      <a:endParaRPr lang="en-GB" sz="1200" b="0" dirty="0"/>
                    </a:p>
                  </a:txBody>
                  <a:tcPr/>
                </a:tc>
                <a:extLst>
                  <a:ext uri="{0D108BD9-81ED-4DB2-BD59-A6C34878D82A}">
                    <a16:rowId xmlns:a16="http://schemas.microsoft.com/office/drawing/2014/main" val="1887743270"/>
                  </a:ext>
                </a:extLst>
              </a:tr>
              <a:tr h="483376">
                <a:tc>
                  <a:txBody>
                    <a:bodyPr/>
                    <a:lstStyle/>
                    <a:p>
                      <a:r>
                        <a:rPr lang="it-IT" sz="1200" dirty="0" err="1"/>
                        <a:t>Insulin</a:t>
                      </a:r>
                      <a:r>
                        <a:rPr lang="it-IT" sz="1200" dirty="0"/>
                        <a:t>-Like </a:t>
                      </a:r>
                      <a:r>
                        <a:rPr lang="it-IT" sz="1200" dirty="0" err="1"/>
                        <a:t>Growth</a:t>
                      </a:r>
                      <a:r>
                        <a:rPr lang="it-IT" sz="1200" dirty="0"/>
                        <a:t> </a:t>
                      </a:r>
                      <a:r>
                        <a:rPr lang="it-IT" sz="1200" dirty="0" err="1"/>
                        <a:t>Factor</a:t>
                      </a:r>
                      <a:r>
                        <a:rPr lang="it-IT" sz="1200" dirty="0"/>
                        <a:t> Receptor Binding (GO:0005159)</a:t>
                      </a:r>
                      <a:endParaRPr lang="en-GB" sz="1200" dirty="0"/>
                    </a:p>
                  </a:txBody>
                  <a:tcPr/>
                </a:tc>
                <a:extLst>
                  <a:ext uri="{0D108BD9-81ED-4DB2-BD59-A6C34878D82A}">
                    <a16:rowId xmlns:a16="http://schemas.microsoft.com/office/drawing/2014/main" val="4103996858"/>
                  </a:ext>
                </a:extLst>
              </a:tr>
              <a:tr h="410328">
                <a:tc>
                  <a:txBody>
                    <a:bodyPr/>
                    <a:lstStyle/>
                    <a:p>
                      <a:r>
                        <a:rPr lang="en-GB" sz="1200" dirty="0"/>
                        <a:t>Hormone Activity (GO:0005179)</a:t>
                      </a:r>
                    </a:p>
                  </a:txBody>
                  <a:tcPr/>
                </a:tc>
                <a:extLst>
                  <a:ext uri="{0D108BD9-81ED-4DB2-BD59-A6C34878D82A}">
                    <a16:rowId xmlns:a16="http://schemas.microsoft.com/office/drawing/2014/main" val="3582302383"/>
                  </a:ext>
                </a:extLst>
              </a:tr>
              <a:tr h="410328">
                <a:tc>
                  <a:txBody>
                    <a:bodyPr/>
                    <a:lstStyle/>
                    <a:p>
                      <a:r>
                        <a:rPr lang="en-GB" sz="1200" dirty="0"/>
                        <a:t>Protease Binding (GO:0002020)</a:t>
                      </a:r>
                    </a:p>
                  </a:txBody>
                  <a:tcPr/>
                </a:tc>
                <a:extLst>
                  <a:ext uri="{0D108BD9-81ED-4DB2-BD59-A6C34878D82A}">
                    <a16:rowId xmlns:a16="http://schemas.microsoft.com/office/drawing/2014/main" val="298461913"/>
                  </a:ext>
                </a:extLst>
              </a:tr>
              <a:tr h="410328">
                <a:tc>
                  <a:txBody>
                    <a:bodyPr/>
                    <a:lstStyle/>
                    <a:p>
                      <a:r>
                        <a:rPr lang="en-GB" sz="1200" dirty="0"/>
                        <a:t>Receptor Ligand Activity (GO:0048018)</a:t>
                      </a:r>
                    </a:p>
                  </a:txBody>
                  <a:tcPr/>
                </a:tc>
                <a:extLst>
                  <a:ext uri="{0D108BD9-81ED-4DB2-BD59-A6C34878D82A}">
                    <a16:rowId xmlns:a16="http://schemas.microsoft.com/office/drawing/2014/main" val="3284479668"/>
                  </a:ext>
                </a:extLst>
              </a:tr>
            </a:tbl>
          </a:graphicData>
        </a:graphic>
      </p:graphicFrame>
      <p:sp>
        <p:nvSpPr>
          <p:cNvPr id="6" name="CasellaDiTesto 5">
            <a:extLst>
              <a:ext uri="{FF2B5EF4-FFF2-40B4-BE49-F238E27FC236}">
                <a16:creationId xmlns:a16="http://schemas.microsoft.com/office/drawing/2014/main" id="{49A8DBE1-A3D7-7935-EBD3-6A7E1F0EBE0C}"/>
              </a:ext>
            </a:extLst>
          </p:cNvPr>
          <p:cNvSpPr txBox="1"/>
          <p:nvPr/>
        </p:nvSpPr>
        <p:spPr>
          <a:xfrm>
            <a:off x="146843" y="963683"/>
            <a:ext cx="1828801" cy="276999"/>
          </a:xfrm>
          <a:prstGeom prst="rect">
            <a:avLst/>
          </a:prstGeom>
          <a:noFill/>
        </p:spPr>
        <p:txBody>
          <a:bodyPr wrap="square" rtlCol="0">
            <a:spAutoFit/>
          </a:bodyPr>
          <a:lstStyle/>
          <a:p>
            <a:r>
              <a:rPr lang="en-GB" sz="1200" dirty="0"/>
              <a:t>Gene name and symbol</a:t>
            </a:r>
          </a:p>
        </p:txBody>
      </p:sp>
      <p:sp>
        <p:nvSpPr>
          <p:cNvPr id="7" name="CasellaDiTesto 6">
            <a:extLst>
              <a:ext uri="{FF2B5EF4-FFF2-40B4-BE49-F238E27FC236}">
                <a16:creationId xmlns:a16="http://schemas.microsoft.com/office/drawing/2014/main" id="{60AC41C1-E967-F4E0-86BF-5782301292BA}"/>
              </a:ext>
            </a:extLst>
          </p:cNvPr>
          <p:cNvSpPr txBox="1"/>
          <p:nvPr/>
        </p:nvSpPr>
        <p:spPr>
          <a:xfrm>
            <a:off x="134606" y="1548799"/>
            <a:ext cx="1439818" cy="1569660"/>
          </a:xfrm>
          <a:prstGeom prst="rect">
            <a:avLst/>
          </a:prstGeom>
          <a:noFill/>
        </p:spPr>
        <p:txBody>
          <a:bodyPr wrap="none" rtlCol="0">
            <a:spAutoFit/>
          </a:bodyPr>
          <a:lstStyle/>
          <a:p>
            <a:endParaRPr lang="en-GB" sz="1200" dirty="0"/>
          </a:p>
          <a:p>
            <a:endParaRPr lang="en-GB" sz="1200" dirty="0"/>
          </a:p>
          <a:p>
            <a:endParaRPr lang="en-GB" sz="1200" dirty="0"/>
          </a:p>
          <a:p>
            <a:r>
              <a:rPr lang="en-GB" sz="1200" dirty="0"/>
              <a:t>Molecular function</a:t>
            </a:r>
          </a:p>
          <a:p>
            <a:endParaRPr lang="en-GB" sz="1200" dirty="0"/>
          </a:p>
          <a:p>
            <a:endParaRPr lang="en-GB" sz="1200" dirty="0"/>
          </a:p>
          <a:p>
            <a:endParaRPr lang="en-GB" sz="1200" dirty="0"/>
          </a:p>
          <a:p>
            <a:endParaRPr lang="en-GB" sz="1200" dirty="0"/>
          </a:p>
        </p:txBody>
      </p:sp>
      <p:sp>
        <p:nvSpPr>
          <p:cNvPr id="8" name="CasellaDiTesto 7">
            <a:extLst>
              <a:ext uri="{FF2B5EF4-FFF2-40B4-BE49-F238E27FC236}">
                <a16:creationId xmlns:a16="http://schemas.microsoft.com/office/drawing/2014/main" id="{5730F03D-FD4D-AE23-1E12-FB158607D7AC}"/>
              </a:ext>
            </a:extLst>
          </p:cNvPr>
          <p:cNvSpPr txBox="1"/>
          <p:nvPr/>
        </p:nvSpPr>
        <p:spPr>
          <a:xfrm>
            <a:off x="134606" y="3668427"/>
            <a:ext cx="1513556" cy="1938992"/>
          </a:xfrm>
          <a:prstGeom prst="rect">
            <a:avLst/>
          </a:prstGeom>
          <a:noFill/>
        </p:spPr>
        <p:txBody>
          <a:bodyPr wrap="none" rtlCol="0">
            <a:spAutoFit/>
          </a:bodyPr>
          <a:lstStyle/>
          <a:p>
            <a:endParaRPr lang="en-GB" sz="1200" dirty="0"/>
          </a:p>
          <a:p>
            <a:endParaRPr lang="en-GB" sz="1200" dirty="0"/>
          </a:p>
          <a:p>
            <a:endParaRPr lang="en-GB" sz="1200" dirty="0"/>
          </a:p>
          <a:p>
            <a:endParaRPr lang="en-GB" sz="1200" dirty="0"/>
          </a:p>
          <a:p>
            <a:r>
              <a:rPr lang="en-GB" sz="1200" dirty="0"/>
              <a:t>Cellular component</a:t>
            </a:r>
          </a:p>
          <a:p>
            <a:endParaRPr lang="en-GB" sz="1200" dirty="0"/>
          </a:p>
          <a:p>
            <a:endParaRPr lang="en-GB" sz="1200" dirty="0"/>
          </a:p>
          <a:p>
            <a:endParaRPr lang="en-GB" sz="1200" dirty="0"/>
          </a:p>
          <a:p>
            <a:endParaRPr lang="en-GB" sz="1200" dirty="0"/>
          </a:p>
          <a:p>
            <a:endParaRPr lang="en-GB" sz="1200" dirty="0"/>
          </a:p>
        </p:txBody>
      </p:sp>
      <p:graphicFrame>
        <p:nvGraphicFramePr>
          <p:cNvPr id="17" name="Tabella 16">
            <a:extLst>
              <a:ext uri="{FF2B5EF4-FFF2-40B4-BE49-F238E27FC236}">
                <a16:creationId xmlns:a16="http://schemas.microsoft.com/office/drawing/2014/main" id="{4C86ED24-63F2-DAF4-F85E-2E7AFAAB284A}"/>
              </a:ext>
            </a:extLst>
          </p:cNvPr>
          <p:cNvGraphicFramePr>
            <a:graphicFrameLocks noGrp="1"/>
          </p:cNvGraphicFramePr>
          <p:nvPr>
            <p:extLst>
              <p:ext uri="{D42A27DB-BD31-4B8C-83A1-F6EECF244321}">
                <p14:modId xmlns:p14="http://schemas.microsoft.com/office/powerpoint/2010/main" val="2388800217"/>
              </p:ext>
            </p:extLst>
          </p:nvPr>
        </p:nvGraphicFramePr>
        <p:xfrm>
          <a:off x="1961729" y="836739"/>
          <a:ext cx="3101502" cy="2592261"/>
        </p:xfrm>
        <a:graphic>
          <a:graphicData uri="http://schemas.openxmlformats.org/drawingml/2006/table">
            <a:tbl>
              <a:tblPr firstRow="1" bandRow="1">
                <a:tableStyleId>{5C22544A-7EE6-4342-B048-85BDC9FD1C3A}</a:tableStyleId>
              </a:tblPr>
              <a:tblGrid>
                <a:gridCol w="3101502">
                  <a:extLst>
                    <a:ext uri="{9D8B030D-6E8A-4147-A177-3AD203B41FA5}">
                      <a16:colId xmlns:a16="http://schemas.microsoft.com/office/drawing/2014/main" val="4141964432"/>
                    </a:ext>
                  </a:extLst>
                </a:gridCol>
              </a:tblGrid>
              <a:tr h="352449">
                <a:tc>
                  <a:txBody>
                    <a:bodyPr/>
                    <a:lstStyle/>
                    <a:p>
                      <a:pPr algn="ctr"/>
                      <a:r>
                        <a:rPr lang="it-IT" sz="1200" b="0" i="0" u="none" strike="noStrike" kern="1200" dirty="0" err="1">
                          <a:solidFill>
                            <a:schemeClr val="lt1"/>
                          </a:solidFill>
                          <a:effectLst/>
                          <a:latin typeface="+mn-lt"/>
                          <a:ea typeface="+mn-ea"/>
                          <a:cs typeface="+mn-cs"/>
                        </a:rPr>
                        <a:t>Glutamate</a:t>
                      </a:r>
                      <a:r>
                        <a:rPr lang="it-IT" sz="1200" b="0" i="0" u="none" strike="noStrike" kern="1200" dirty="0">
                          <a:solidFill>
                            <a:schemeClr val="lt1"/>
                          </a:solidFill>
                          <a:effectLst/>
                          <a:latin typeface="+mn-lt"/>
                          <a:ea typeface="+mn-ea"/>
                          <a:cs typeface="+mn-cs"/>
                        </a:rPr>
                        <a:t> </a:t>
                      </a:r>
                      <a:r>
                        <a:rPr lang="it-IT" sz="1200" b="0" i="0" u="none" strike="noStrike" kern="1200" dirty="0" err="1">
                          <a:solidFill>
                            <a:schemeClr val="lt1"/>
                          </a:solidFill>
                          <a:effectLst/>
                          <a:latin typeface="+mn-lt"/>
                          <a:ea typeface="+mn-ea"/>
                          <a:cs typeface="+mn-cs"/>
                        </a:rPr>
                        <a:t>Ionotropic</a:t>
                      </a:r>
                      <a:r>
                        <a:rPr lang="it-IT" sz="1200" b="0" i="0" u="none" strike="noStrike" kern="1200" dirty="0">
                          <a:solidFill>
                            <a:schemeClr val="lt1"/>
                          </a:solidFill>
                          <a:effectLst/>
                          <a:latin typeface="+mn-lt"/>
                          <a:ea typeface="+mn-ea"/>
                          <a:cs typeface="+mn-cs"/>
                        </a:rPr>
                        <a:t> Receptor NMDA </a:t>
                      </a:r>
                      <a:r>
                        <a:rPr lang="it-IT" sz="1200" b="0" i="0" u="none" strike="noStrike" kern="1200" dirty="0" err="1">
                          <a:solidFill>
                            <a:schemeClr val="lt1"/>
                          </a:solidFill>
                          <a:effectLst/>
                          <a:latin typeface="+mn-lt"/>
                          <a:ea typeface="+mn-ea"/>
                          <a:cs typeface="+mn-cs"/>
                        </a:rPr>
                        <a:t>Type</a:t>
                      </a:r>
                      <a:r>
                        <a:rPr lang="it-IT" sz="1200" b="0" i="0" u="none" strike="noStrike" kern="1200" dirty="0">
                          <a:solidFill>
                            <a:schemeClr val="lt1"/>
                          </a:solidFill>
                          <a:effectLst/>
                          <a:latin typeface="+mn-lt"/>
                          <a:ea typeface="+mn-ea"/>
                          <a:cs typeface="+mn-cs"/>
                        </a:rPr>
                        <a:t> </a:t>
                      </a:r>
                      <a:r>
                        <a:rPr lang="it-IT" sz="1200" b="0" i="0" u="none" strike="noStrike" kern="1200" dirty="0" err="1">
                          <a:solidFill>
                            <a:schemeClr val="lt1"/>
                          </a:solidFill>
                          <a:effectLst/>
                          <a:latin typeface="+mn-lt"/>
                          <a:ea typeface="+mn-ea"/>
                          <a:cs typeface="+mn-cs"/>
                        </a:rPr>
                        <a:t>Subunit</a:t>
                      </a:r>
                      <a:r>
                        <a:rPr lang="it-IT" sz="1200" b="0" i="0" u="none" strike="noStrike" kern="1200" dirty="0">
                          <a:solidFill>
                            <a:schemeClr val="lt1"/>
                          </a:solidFill>
                          <a:effectLst/>
                          <a:latin typeface="+mn-lt"/>
                          <a:ea typeface="+mn-ea"/>
                          <a:cs typeface="+mn-cs"/>
                        </a:rPr>
                        <a:t> 1 – GRIN1</a:t>
                      </a:r>
                      <a:endParaRPr lang="it-IT" sz="1000" b="0" i="0" u="none" strike="noStrike" kern="1200" dirty="0">
                        <a:solidFill>
                          <a:schemeClr val="lt1"/>
                        </a:solidFill>
                        <a:effectLst/>
                        <a:latin typeface="+mn-lt"/>
                        <a:ea typeface="+mn-ea"/>
                        <a:cs typeface="+mn-cs"/>
                      </a:endParaRPr>
                    </a:p>
                  </a:txBody>
                  <a:tcPr/>
                </a:tc>
                <a:extLst>
                  <a:ext uri="{0D108BD9-81ED-4DB2-BD59-A6C34878D82A}">
                    <a16:rowId xmlns:a16="http://schemas.microsoft.com/office/drawing/2014/main" val="1887743270"/>
                  </a:ext>
                </a:extLst>
              </a:tr>
              <a:tr h="466816">
                <a:tc>
                  <a:txBody>
                    <a:bodyPr/>
                    <a:lstStyle/>
                    <a:p>
                      <a:r>
                        <a:rPr lang="it-IT" sz="1200" kern="1200" dirty="0" err="1">
                          <a:solidFill>
                            <a:schemeClr val="dk1"/>
                          </a:solidFill>
                          <a:effectLst/>
                          <a:latin typeface="+mn-lt"/>
                          <a:ea typeface="+mn-ea"/>
                          <a:cs typeface="+mn-cs"/>
                        </a:rPr>
                        <a:t>Glycine</a:t>
                      </a:r>
                      <a:r>
                        <a:rPr lang="it-IT" sz="1200" kern="1200" dirty="0">
                          <a:solidFill>
                            <a:schemeClr val="dk1"/>
                          </a:solidFill>
                          <a:effectLst/>
                          <a:latin typeface="+mn-lt"/>
                          <a:ea typeface="+mn-ea"/>
                          <a:cs typeface="+mn-cs"/>
                        </a:rPr>
                        <a:t> Binding (GO:0016594)</a:t>
                      </a:r>
                    </a:p>
                  </a:txBody>
                  <a:tcPr/>
                </a:tc>
                <a:extLst>
                  <a:ext uri="{0D108BD9-81ED-4DB2-BD59-A6C34878D82A}">
                    <a16:rowId xmlns:a16="http://schemas.microsoft.com/office/drawing/2014/main" val="4103996858"/>
                  </a:ext>
                </a:extLst>
              </a:tr>
              <a:tr h="367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dk1"/>
                          </a:solidFill>
                          <a:effectLst/>
                          <a:latin typeface="+mn-lt"/>
                          <a:ea typeface="+mn-ea"/>
                          <a:cs typeface="+mn-cs"/>
                        </a:rPr>
                        <a:t>Ligand-Gated</a:t>
                      </a:r>
                      <a:r>
                        <a:rPr lang="it-IT" sz="1200" kern="1200" dirty="0">
                          <a:solidFill>
                            <a:schemeClr val="dk1"/>
                          </a:solidFill>
                          <a:effectLst/>
                          <a:latin typeface="+mn-lt"/>
                          <a:ea typeface="+mn-ea"/>
                          <a:cs typeface="+mn-cs"/>
                        </a:rPr>
                        <a:t> Channel Activity (GO:0022834)</a:t>
                      </a:r>
                    </a:p>
                  </a:txBody>
                  <a:tcPr/>
                </a:tc>
                <a:extLst>
                  <a:ext uri="{0D108BD9-81ED-4DB2-BD59-A6C34878D82A}">
                    <a16:rowId xmlns:a16="http://schemas.microsoft.com/office/drawing/2014/main" val="3582302383"/>
                  </a:ext>
                </a:extLst>
              </a:tr>
              <a:tr h="367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dk1"/>
                          </a:solidFill>
                          <a:effectLst/>
                          <a:latin typeface="+mn-lt"/>
                          <a:ea typeface="+mn-ea"/>
                          <a:cs typeface="+mn-cs"/>
                        </a:rPr>
                        <a:t>Ionotropic</a:t>
                      </a:r>
                      <a:r>
                        <a:rPr lang="it-IT" sz="1200" kern="1200" dirty="0">
                          <a:solidFill>
                            <a:schemeClr val="dk1"/>
                          </a:solidFill>
                          <a:effectLst/>
                          <a:latin typeface="+mn-lt"/>
                          <a:ea typeface="+mn-ea"/>
                          <a:cs typeface="+mn-cs"/>
                        </a:rPr>
                        <a:t> </a:t>
                      </a:r>
                      <a:r>
                        <a:rPr lang="it-IT" sz="1200" kern="1200" dirty="0" err="1">
                          <a:solidFill>
                            <a:schemeClr val="dk1"/>
                          </a:solidFill>
                          <a:effectLst/>
                          <a:latin typeface="+mn-lt"/>
                          <a:ea typeface="+mn-ea"/>
                          <a:cs typeface="+mn-cs"/>
                        </a:rPr>
                        <a:t>Glutamate</a:t>
                      </a:r>
                      <a:r>
                        <a:rPr lang="it-IT" sz="1200" kern="1200" dirty="0">
                          <a:solidFill>
                            <a:schemeClr val="dk1"/>
                          </a:solidFill>
                          <a:effectLst/>
                          <a:latin typeface="+mn-lt"/>
                          <a:ea typeface="+mn-ea"/>
                          <a:cs typeface="+mn-cs"/>
                        </a:rPr>
                        <a:t> Receptor Activity (GO:0004970)</a:t>
                      </a:r>
                    </a:p>
                  </a:txBody>
                  <a:tcPr/>
                </a:tc>
                <a:extLst>
                  <a:ext uri="{0D108BD9-81ED-4DB2-BD59-A6C34878D82A}">
                    <a16:rowId xmlns:a16="http://schemas.microsoft.com/office/drawing/2014/main" val="298461913"/>
                  </a:ext>
                </a:extLst>
              </a:tr>
              <a:tr h="367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err="1">
                          <a:solidFill>
                            <a:schemeClr val="dk1"/>
                          </a:solidFill>
                          <a:effectLst/>
                          <a:latin typeface="+mn-lt"/>
                          <a:ea typeface="+mn-ea"/>
                          <a:cs typeface="+mn-cs"/>
                        </a:rPr>
                        <a:t>Ligand-Gated</a:t>
                      </a:r>
                      <a:r>
                        <a:rPr lang="it-IT" sz="1200" kern="1200" dirty="0">
                          <a:solidFill>
                            <a:schemeClr val="dk1"/>
                          </a:solidFill>
                          <a:effectLst/>
                          <a:latin typeface="+mn-lt"/>
                          <a:ea typeface="+mn-ea"/>
                          <a:cs typeface="+mn-cs"/>
                        </a:rPr>
                        <a:t> </a:t>
                      </a:r>
                      <a:r>
                        <a:rPr lang="it-IT" sz="1200" kern="1200" dirty="0" err="1">
                          <a:solidFill>
                            <a:schemeClr val="dk1"/>
                          </a:solidFill>
                          <a:effectLst/>
                          <a:latin typeface="+mn-lt"/>
                          <a:ea typeface="+mn-ea"/>
                          <a:cs typeface="+mn-cs"/>
                        </a:rPr>
                        <a:t>Calcium</a:t>
                      </a:r>
                      <a:r>
                        <a:rPr lang="it-IT" sz="1200" kern="1200" dirty="0">
                          <a:solidFill>
                            <a:schemeClr val="dk1"/>
                          </a:solidFill>
                          <a:effectLst/>
                          <a:latin typeface="+mn-lt"/>
                          <a:ea typeface="+mn-ea"/>
                          <a:cs typeface="+mn-cs"/>
                        </a:rPr>
                        <a:t> Channel Activity (GO:0099604)</a:t>
                      </a:r>
                    </a:p>
                  </a:txBody>
                  <a:tcPr/>
                </a:tc>
                <a:extLst>
                  <a:ext uri="{0D108BD9-81ED-4DB2-BD59-A6C34878D82A}">
                    <a16:rowId xmlns:a16="http://schemas.microsoft.com/office/drawing/2014/main" val="3284479668"/>
                  </a:ext>
                </a:extLst>
              </a:tr>
              <a:tr h="296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dk1"/>
                          </a:solidFill>
                          <a:effectLst/>
                          <a:latin typeface="+mn-lt"/>
                          <a:ea typeface="+mn-ea"/>
                          <a:cs typeface="+mn-cs"/>
                        </a:rPr>
                        <a:t>[6 more]</a:t>
                      </a:r>
                    </a:p>
                  </a:txBody>
                  <a:tcPr/>
                </a:tc>
                <a:extLst>
                  <a:ext uri="{0D108BD9-81ED-4DB2-BD59-A6C34878D82A}">
                    <a16:rowId xmlns:a16="http://schemas.microsoft.com/office/drawing/2014/main" val="1091405722"/>
                  </a:ext>
                </a:extLst>
              </a:tr>
            </a:tbl>
          </a:graphicData>
        </a:graphic>
      </p:graphicFrame>
      <p:graphicFrame>
        <p:nvGraphicFramePr>
          <p:cNvPr id="18" name="Tabella 17">
            <a:extLst>
              <a:ext uri="{FF2B5EF4-FFF2-40B4-BE49-F238E27FC236}">
                <a16:creationId xmlns:a16="http://schemas.microsoft.com/office/drawing/2014/main" id="{AB88FAA2-FDF2-A197-01E5-FD48442592E3}"/>
              </a:ext>
            </a:extLst>
          </p:cNvPr>
          <p:cNvGraphicFramePr>
            <a:graphicFrameLocks noGrp="1"/>
          </p:cNvGraphicFramePr>
          <p:nvPr>
            <p:extLst>
              <p:ext uri="{D42A27DB-BD31-4B8C-83A1-F6EECF244321}">
                <p14:modId xmlns:p14="http://schemas.microsoft.com/office/powerpoint/2010/main" val="1206902578"/>
              </p:ext>
            </p:extLst>
          </p:nvPr>
        </p:nvGraphicFramePr>
        <p:xfrm>
          <a:off x="5261038" y="841762"/>
          <a:ext cx="3101502" cy="2200956"/>
        </p:xfrm>
        <a:graphic>
          <a:graphicData uri="http://schemas.openxmlformats.org/drawingml/2006/table">
            <a:tbl>
              <a:tblPr firstRow="1" bandRow="1">
                <a:tableStyleId>{5C22544A-7EE6-4342-B048-85BDC9FD1C3A}</a:tableStyleId>
              </a:tblPr>
              <a:tblGrid>
                <a:gridCol w="3101502">
                  <a:extLst>
                    <a:ext uri="{9D8B030D-6E8A-4147-A177-3AD203B41FA5}">
                      <a16:colId xmlns:a16="http://schemas.microsoft.com/office/drawing/2014/main" val="4141964432"/>
                    </a:ext>
                  </a:extLst>
                </a:gridCol>
              </a:tblGrid>
              <a:tr h="462941">
                <a:tc>
                  <a:txBody>
                    <a:bodyPr/>
                    <a:lstStyle/>
                    <a:p>
                      <a:pPr algn="ctr"/>
                      <a:r>
                        <a:rPr lang="it-IT" sz="1200" b="0" i="0" u="none" strike="noStrike" kern="1200" dirty="0" err="1">
                          <a:solidFill>
                            <a:schemeClr val="lt1"/>
                          </a:solidFill>
                          <a:effectLst/>
                          <a:latin typeface="+mn-lt"/>
                          <a:ea typeface="+mn-ea"/>
                          <a:cs typeface="+mn-cs"/>
                        </a:rPr>
                        <a:t>Surfactant</a:t>
                      </a:r>
                      <a:r>
                        <a:rPr lang="it-IT" sz="1200" b="0" i="0" u="none" strike="noStrike" kern="1200" dirty="0">
                          <a:solidFill>
                            <a:schemeClr val="lt1"/>
                          </a:solidFill>
                          <a:effectLst/>
                          <a:latin typeface="+mn-lt"/>
                          <a:ea typeface="+mn-ea"/>
                          <a:cs typeface="+mn-cs"/>
                        </a:rPr>
                        <a:t> </a:t>
                      </a:r>
                      <a:r>
                        <a:rPr lang="it-IT" sz="1200" b="0" i="0" u="none" strike="noStrike" kern="1200" dirty="0" err="1">
                          <a:solidFill>
                            <a:schemeClr val="lt1"/>
                          </a:solidFill>
                          <a:effectLst/>
                          <a:latin typeface="+mn-lt"/>
                          <a:ea typeface="+mn-ea"/>
                          <a:cs typeface="+mn-cs"/>
                        </a:rPr>
                        <a:t>Protein</a:t>
                      </a:r>
                      <a:r>
                        <a:rPr lang="it-IT" sz="1200" b="0" i="0" u="none" strike="noStrike" kern="1200" dirty="0">
                          <a:solidFill>
                            <a:schemeClr val="lt1"/>
                          </a:solidFill>
                          <a:effectLst/>
                          <a:latin typeface="+mn-lt"/>
                          <a:ea typeface="+mn-ea"/>
                          <a:cs typeface="+mn-cs"/>
                        </a:rPr>
                        <a:t> C - SFTPC</a:t>
                      </a:r>
                      <a:endParaRPr lang="en-GB" sz="1200" dirty="0"/>
                    </a:p>
                    <a:p>
                      <a:pPr algn="ctr"/>
                      <a:endParaRPr lang="en-GB" sz="1200" dirty="0"/>
                    </a:p>
                  </a:txBody>
                  <a:tcPr/>
                </a:tc>
                <a:extLst>
                  <a:ext uri="{0D108BD9-81ED-4DB2-BD59-A6C34878D82A}">
                    <a16:rowId xmlns:a16="http://schemas.microsoft.com/office/drawing/2014/main" val="1887743270"/>
                  </a:ext>
                </a:extLst>
              </a:tr>
              <a:tr h="457855">
                <a:tc>
                  <a:txBody>
                    <a:bodyPr/>
                    <a:lstStyle/>
                    <a:p>
                      <a:r>
                        <a:rPr lang="it-IT" sz="1200" dirty="0"/>
                        <a:t>Cis-</a:t>
                      </a:r>
                      <a:r>
                        <a:rPr lang="it-IT" sz="1200" dirty="0" err="1"/>
                        <a:t>Regulatory</a:t>
                      </a:r>
                      <a:r>
                        <a:rPr lang="it-IT" sz="1200" dirty="0"/>
                        <a:t> </a:t>
                      </a:r>
                      <a:r>
                        <a:rPr lang="it-IT" sz="1200" dirty="0" err="1"/>
                        <a:t>Region</a:t>
                      </a:r>
                      <a:r>
                        <a:rPr lang="it-IT" sz="1200" dirty="0"/>
                        <a:t> </a:t>
                      </a:r>
                      <a:r>
                        <a:rPr lang="it-IT" sz="1200" dirty="0" err="1"/>
                        <a:t>Sequence-Specific</a:t>
                      </a:r>
                      <a:r>
                        <a:rPr lang="it-IT" sz="1200" dirty="0"/>
                        <a:t> DNA Binding (GO:0000987)</a:t>
                      </a:r>
                    </a:p>
                  </a:txBody>
                  <a:tcPr/>
                </a:tc>
                <a:extLst>
                  <a:ext uri="{0D108BD9-81ED-4DB2-BD59-A6C34878D82A}">
                    <a16:rowId xmlns:a16="http://schemas.microsoft.com/office/drawing/2014/main" val="4103996858"/>
                  </a:ext>
                </a:extLst>
              </a:tr>
              <a:tr h="466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RNA </a:t>
                      </a:r>
                      <a:r>
                        <a:rPr lang="it-IT" sz="1200" dirty="0" err="1"/>
                        <a:t>Polymerase</a:t>
                      </a:r>
                      <a:r>
                        <a:rPr lang="it-IT" sz="1200" dirty="0"/>
                        <a:t> II Cis-</a:t>
                      </a:r>
                      <a:r>
                        <a:rPr lang="it-IT" sz="1200" dirty="0" err="1"/>
                        <a:t>Regulatory</a:t>
                      </a:r>
                      <a:r>
                        <a:rPr lang="it-IT" sz="1200" dirty="0"/>
                        <a:t> </a:t>
                      </a:r>
                      <a:r>
                        <a:rPr lang="it-IT" sz="1200" dirty="0" err="1"/>
                        <a:t>Region</a:t>
                      </a:r>
                      <a:r>
                        <a:rPr lang="it-IT" sz="1200" dirty="0"/>
                        <a:t> </a:t>
                      </a:r>
                      <a:r>
                        <a:rPr lang="it-IT" sz="1200" dirty="0" err="1"/>
                        <a:t>Sequence-Specific</a:t>
                      </a:r>
                      <a:r>
                        <a:rPr lang="it-IT" sz="1200" dirty="0"/>
                        <a:t> DNA Binding (GO:0000978)</a:t>
                      </a:r>
                    </a:p>
                  </a:txBody>
                  <a:tcPr/>
                </a:tc>
                <a:extLst>
                  <a:ext uri="{0D108BD9-81ED-4DB2-BD59-A6C34878D82A}">
                    <a16:rowId xmlns:a16="http://schemas.microsoft.com/office/drawing/2014/main" val="3582302383"/>
                  </a:ext>
                </a:extLst>
              </a:tr>
              <a:tr h="435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RNA </a:t>
                      </a:r>
                      <a:r>
                        <a:rPr lang="it-IT" sz="1200" dirty="0" err="1"/>
                        <a:t>Polymerase</a:t>
                      </a:r>
                      <a:r>
                        <a:rPr lang="it-IT" sz="1200" dirty="0"/>
                        <a:t> II </a:t>
                      </a:r>
                      <a:r>
                        <a:rPr lang="it-IT" sz="1200" dirty="0" err="1"/>
                        <a:t>Transcription</a:t>
                      </a:r>
                      <a:r>
                        <a:rPr lang="it-IT" sz="1200" dirty="0"/>
                        <a:t> </a:t>
                      </a:r>
                      <a:r>
                        <a:rPr lang="it-IT" sz="1200" dirty="0" err="1"/>
                        <a:t>Regulatory</a:t>
                      </a:r>
                      <a:r>
                        <a:rPr lang="it-IT" sz="1200" dirty="0"/>
                        <a:t> </a:t>
                      </a:r>
                      <a:r>
                        <a:rPr lang="it-IT" sz="1200" dirty="0" err="1"/>
                        <a:t>Region</a:t>
                      </a:r>
                      <a:r>
                        <a:rPr lang="it-IT" sz="1200" dirty="0"/>
                        <a:t> </a:t>
                      </a:r>
                      <a:r>
                        <a:rPr lang="it-IT" sz="1200" dirty="0" err="1"/>
                        <a:t>Sequence-Specific</a:t>
                      </a:r>
                      <a:r>
                        <a:rPr lang="it-IT" sz="1200" dirty="0"/>
                        <a:t> DNA Binding (GO:0000977)</a:t>
                      </a:r>
                      <a:endParaRPr lang="en-GB" sz="1200" dirty="0"/>
                    </a:p>
                  </a:txBody>
                  <a:tcPr/>
                </a:tc>
                <a:extLst>
                  <a:ext uri="{0D108BD9-81ED-4DB2-BD59-A6C34878D82A}">
                    <a16:rowId xmlns:a16="http://schemas.microsoft.com/office/drawing/2014/main" val="298461913"/>
                  </a:ext>
                </a:extLst>
              </a:tr>
            </a:tbl>
          </a:graphicData>
        </a:graphic>
      </p:graphicFrame>
      <p:pic>
        <p:nvPicPr>
          <p:cNvPr id="23" name="Immagine 22" descr="Immagine che contiene testo, schermata, Carattere&#10;&#10;Descrizione generata automaticamente">
            <a:extLst>
              <a:ext uri="{FF2B5EF4-FFF2-40B4-BE49-F238E27FC236}">
                <a16:creationId xmlns:a16="http://schemas.microsoft.com/office/drawing/2014/main" id="{2FDD527A-1827-0BE0-BDEE-43AE02E011D4}"/>
              </a:ext>
            </a:extLst>
          </p:cNvPr>
          <p:cNvPicPr>
            <a:picLocks noChangeAspect="1"/>
          </p:cNvPicPr>
          <p:nvPr/>
        </p:nvPicPr>
        <p:blipFill>
          <a:blip r:embed="rId2"/>
          <a:stretch>
            <a:fillRect/>
          </a:stretch>
        </p:blipFill>
        <p:spPr>
          <a:xfrm>
            <a:off x="1871585" y="3761256"/>
            <a:ext cx="3214866" cy="1938992"/>
          </a:xfrm>
          <a:prstGeom prst="rect">
            <a:avLst/>
          </a:prstGeom>
        </p:spPr>
      </p:pic>
      <p:pic>
        <p:nvPicPr>
          <p:cNvPr id="25" name="Immagine 24" descr="Immagine che contiene testo, schermata, Carattere&#10;&#10;Descrizione generata automaticamente">
            <a:extLst>
              <a:ext uri="{FF2B5EF4-FFF2-40B4-BE49-F238E27FC236}">
                <a16:creationId xmlns:a16="http://schemas.microsoft.com/office/drawing/2014/main" id="{5AD7F38E-1078-F6FF-6BDD-D78D74A616AD}"/>
              </a:ext>
            </a:extLst>
          </p:cNvPr>
          <p:cNvPicPr>
            <a:picLocks noChangeAspect="1"/>
          </p:cNvPicPr>
          <p:nvPr/>
        </p:nvPicPr>
        <p:blipFill>
          <a:blip r:embed="rId3"/>
          <a:stretch>
            <a:fillRect/>
          </a:stretch>
        </p:blipFill>
        <p:spPr>
          <a:xfrm>
            <a:off x="8610600" y="3761256"/>
            <a:ext cx="3318183" cy="2192814"/>
          </a:xfrm>
          <a:prstGeom prst="rect">
            <a:avLst/>
          </a:prstGeom>
        </p:spPr>
      </p:pic>
      <p:pic>
        <p:nvPicPr>
          <p:cNvPr id="27" name="Immagine 26" descr="Immagine che contiene testo, schermata, Carattere, numero&#10;&#10;Descrizione generata automaticamente">
            <a:extLst>
              <a:ext uri="{FF2B5EF4-FFF2-40B4-BE49-F238E27FC236}">
                <a16:creationId xmlns:a16="http://schemas.microsoft.com/office/drawing/2014/main" id="{D1CF9FF9-01EB-0FF8-9550-501819C55430}"/>
              </a:ext>
            </a:extLst>
          </p:cNvPr>
          <p:cNvPicPr>
            <a:picLocks noChangeAspect="1"/>
          </p:cNvPicPr>
          <p:nvPr/>
        </p:nvPicPr>
        <p:blipFill>
          <a:blip r:embed="rId4"/>
          <a:stretch>
            <a:fillRect/>
          </a:stretch>
        </p:blipFill>
        <p:spPr>
          <a:xfrm>
            <a:off x="5128916" y="3761256"/>
            <a:ext cx="3431431" cy="2139296"/>
          </a:xfrm>
          <a:prstGeom prst="rect">
            <a:avLst/>
          </a:prstGeom>
        </p:spPr>
      </p:pic>
      <p:cxnSp>
        <p:nvCxnSpPr>
          <p:cNvPr id="30" name="Connettore 1 29">
            <a:extLst>
              <a:ext uri="{FF2B5EF4-FFF2-40B4-BE49-F238E27FC236}">
                <a16:creationId xmlns:a16="http://schemas.microsoft.com/office/drawing/2014/main" id="{6F640F41-256B-8C39-3196-C21B3F77C49A}"/>
              </a:ext>
            </a:extLst>
          </p:cNvPr>
          <p:cNvCxnSpPr>
            <a:cxnSpLocks/>
          </p:cNvCxnSpPr>
          <p:nvPr/>
        </p:nvCxnSpPr>
        <p:spPr>
          <a:xfrm>
            <a:off x="146843" y="3560324"/>
            <a:ext cx="1174197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63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1DA208-9E2F-B0BC-4F0E-BEB9EAE26F74}"/>
              </a:ext>
            </a:extLst>
          </p:cNvPr>
          <p:cNvSpPr>
            <a:spLocks noGrp="1"/>
          </p:cNvSpPr>
          <p:nvPr>
            <p:ph type="title"/>
          </p:nvPr>
        </p:nvSpPr>
        <p:spPr>
          <a:xfrm>
            <a:off x="838200" y="219211"/>
            <a:ext cx="10515600" cy="365125"/>
          </a:xfrm>
        </p:spPr>
        <p:txBody>
          <a:bodyPr>
            <a:normAutofit fontScale="90000"/>
          </a:bodyPr>
          <a:lstStyle/>
          <a:p>
            <a:br>
              <a:rPr lang="en-GB" sz="3600" dirty="0"/>
            </a:br>
            <a:r>
              <a:rPr lang="en-GB" sz="3600" dirty="0"/>
              <a:t>Functional enrichment analysis over top 500 DE genes</a:t>
            </a:r>
            <a:br>
              <a:rPr lang="en-GB" sz="3600" dirty="0"/>
            </a:br>
            <a:endParaRPr lang="en-GB" sz="3600" dirty="0"/>
          </a:p>
        </p:txBody>
      </p:sp>
      <p:sp>
        <p:nvSpPr>
          <p:cNvPr id="4" name="Segnaposto numero diapositiva 3">
            <a:extLst>
              <a:ext uri="{FF2B5EF4-FFF2-40B4-BE49-F238E27FC236}">
                <a16:creationId xmlns:a16="http://schemas.microsoft.com/office/drawing/2014/main" id="{48C32901-7927-3E2C-699B-4E6B38870BFE}"/>
              </a:ext>
            </a:extLst>
          </p:cNvPr>
          <p:cNvSpPr>
            <a:spLocks noGrp="1"/>
          </p:cNvSpPr>
          <p:nvPr>
            <p:ph type="sldNum" sz="quarter" idx="12"/>
          </p:nvPr>
        </p:nvSpPr>
        <p:spPr/>
        <p:txBody>
          <a:bodyPr/>
          <a:lstStyle/>
          <a:p>
            <a:fld id="{B7F6E2C2-5483-224E-8D75-854E25C4C8BC}" type="slidenum">
              <a:rPr lang="it-IT" smtClean="0"/>
              <a:t>11</a:t>
            </a:fld>
            <a:endParaRPr lang="it-IT"/>
          </a:p>
        </p:txBody>
      </p:sp>
      <p:graphicFrame>
        <p:nvGraphicFramePr>
          <p:cNvPr id="3" name="Tabella 2">
            <a:extLst>
              <a:ext uri="{FF2B5EF4-FFF2-40B4-BE49-F238E27FC236}">
                <a16:creationId xmlns:a16="http://schemas.microsoft.com/office/drawing/2014/main" id="{E8FE8C13-C57B-EE73-1476-07B925E0D07A}"/>
              </a:ext>
            </a:extLst>
          </p:cNvPr>
          <p:cNvGraphicFramePr>
            <a:graphicFrameLocks noGrp="1"/>
          </p:cNvGraphicFramePr>
          <p:nvPr>
            <p:extLst>
              <p:ext uri="{D42A27DB-BD31-4B8C-83A1-F6EECF244321}">
                <p14:modId xmlns:p14="http://schemas.microsoft.com/office/powerpoint/2010/main" val="2147511847"/>
              </p:ext>
            </p:extLst>
          </p:nvPr>
        </p:nvGraphicFramePr>
        <p:xfrm>
          <a:off x="154199" y="1702021"/>
          <a:ext cx="11723273" cy="2651760"/>
        </p:xfrm>
        <a:graphic>
          <a:graphicData uri="http://schemas.openxmlformats.org/drawingml/2006/table">
            <a:tbl>
              <a:tblPr firstRow="1" bandRow="1">
                <a:tableStyleId>{5C22544A-7EE6-4342-B048-85BDC9FD1C3A}</a:tableStyleId>
              </a:tblPr>
              <a:tblGrid>
                <a:gridCol w="1218937">
                  <a:extLst>
                    <a:ext uri="{9D8B030D-6E8A-4147-A177-3AD203B41FA5}">
                      <a16:colId xmlns:a16="http://schemas.microsoft.com/office/drawing/2014/main" val="2032676617"/>
                    </a:ext>
                  </a:extLst>
                </a:gridCol>
                <a:gridCol w="1460989">
                  <a:extLst>
                    <a:ext uri="{9D8B030D-6E8A-4147-A177-3AD203B41FA5}">
                      <a16:colId xmlns:a16="http://schemas.microsoft.com/office/drawing/2014/main" val="2827795271"/>
                    </a:ext>
                  </a:extLst>
                </a:gridCol>
                <a:gridCol w="1080076">
                  <a:extLst>
                    <a:ext uri="{9D8B030D-6E8A-4147-A177-3AD203B41FA5}">
                      <a16:colId xmlns:a16="http://schemas.microsoft.com/office/drawing/2014/main" val="2183959468"/>
                    </a:ext>
                  </a:extLst>
                </a:gridCol>
                <a:gridCol w="913658">
                  <a:extLst>
                    <a:ext uri="{9D8B030D-6E8A-4147-A177-3AD203B41FA5}">
                      <a16:colId xmlns:a16="http://schemas.microsoft.com/office/drawing/2014/main" val="128247030"/>
                    </a:ext>
                  </a:extLst>
                </a:gridCol>
                <a:gridCol w="1578460">
                  <a:extLst>
                    <a:ext uri="{9D8B030D-6E8A-4147-A177-3AD203B41FA5}">
                      <a16:colId xmlns:a16="http://schemas.microsoft.com/office/drawing/2014/main" val="655501766"/>
                    </a:ext>
                  </a:extLst>
                </a:gridCol>
                <a:gridCol w="1080365">
                  <a:extLst>
                    <a:ext uri="{9D8B030D-6E8A-4147-A177-3AD203B41FA5}">
                      <a16:colId xmlns:a16="http://schemas.microsoft.com/office/drawing/2014/main" val="2527161066"/>
                    </a:ext>
                  </a:extLst>
                </a:gridCol>
                <a:gridCol w="898428">
                  <a:extLst>
                    <a:ext uri="{9D8B030D-6E8A-4147-A177-3AD203B41FA5}">
                      <a16:colId xmlns:a16="http://schemas.microsoft.com/office/drawing/2014/main" val="2486576773"/>
                    </a:ext>
                  </a:extLst>
                </a:gridCol>
                <a:gridCol w="1605991">
                  <a:extLst>
                    <a:ext uri="{9D8B030D-6E8A-4147-A177-3AD203B41FA5}">
                      <a16:colId xmlns:a16="http://schemas.microsoft.com/office/drawing/2014/main" val="3699853276"/>
                    </a:ext>
                  </a:extLst>
                </a:gridCol>
                <a:gridCol w="1080334">
                  <a:extLst>
                    <a:ext uri="{9D8B030D-6E8A-4147-A177-3AD203B41FA5}">
                      <a16:colId xmlns:a16="http://schemas.microsoft.com/office/drawing/2014/main" val="1612446839"/>
                    </a:ext>
                  </a:extLst>
                </a:gridCol>
                <a:gridCol w="806035">
                  <a:extLst>
                    <a:ext uri="{9D8B030D-6E8A-4147-A177-3AD203B41FA5}">
                      <a16:colId xmlns:a16="http://schemas.microsoft.com/office/drawing/2014/main" val="2263751539"/>
                    </a:ext>
                  </a:extLst>
                </a:gridCol>
              </a:tblGrid>
              <a:tr h="237694">
                <a:tc>
                  <a:txBody>
                    <a:bodyPr/>
                    <a:lstStyle/>
                    <a:p>
                      <a:endParaRPr lang="en-GB" dirty="0"/>
                    </a:p>
                  </a:txBody>
                  <a:tcPr/>
                </a:tc>
                <a:tc>
                  <a:txBody>
                    <a:bodyPr/>
                    <a:lstStyle/>
                    <a:p>
                      <a:pPr algn="ctr"/>
                      <a:r>
                        <a:rPr lang="en-GB" sz="1200" b="0" dirty="0"/>
                        <a:t>GO annotation</a:t>
                      </a:r>
                    </a:p>
                  </a:txBody>
                  <a:tcPr/>
                </a:tc>
                <a:tc>
                  <a:txBody>
                    <a:bodyPr/>
                    <a:lstStyle/>
                    <a:p>
                      <a:pPr algn="ctr"/>
                      <a:r>
                        <a:rPr lang="en-GB" sz="1200" b="0" dirty="0"/>
                        <a:t>Freq.</a:t>
                      </a:r>
                    </a:p>
                  </a:txBody>
                  <a:tcPr/>
                </a:tc>
                <a:tc>
                  <a:txBody>
                    <a:bodyPr/>
                    <a:lstStyle/>
                    <a:p>
                      <a:pPr algn="ctr"/>
                      <a:r>
                        <a:rPr lang="en-GB" sz="1200" b="0" dirty="0"/>
                        <a:t>FDR</a:t>
                      </a:r>
                    </a:p>
                  </a:txBody>
                  <a:tcPr/>
                </a:tc>
                <a:tc>
                  <a:txBody>
                    <a:bodyPr/>
                    <a:lstStyle/>
                    <a:p>
                      <a:pPr algn="ctr"/>
                      <a:r>
                        <a:rPr lang="en-GB" sz="1200" b="0" dirty="0"/>
                        <a:t>GO annotation</a:t>
                      </a:r>
                    </a:p>
                  </a:txBody>
                  <a:tcPr/>
                </a:tc>
                <a:tc>
                  <a:txBody>
                    <a:bodyPr/>
                    <a:lstStyle/>
                    <a:p>
                      <a:pPr algn="ctr"/>
                      <a:r>
                        <a:rPr lang="en-GB" sz="1200" b="0" dirty="0"/>
                        <a:t>Freq.</a:t>
                      </a:r>
                    </a:p>
                  </a:txBody>
                  <a:tcPr/>
                </a:tc>
                <a:tc>
                  <a:txBody>
                    <a:bodyPr/>
                    <a:lstStyle/>
                    <a:p>
                      <a:pPr algn="ctr"/>
                      <a:r>
                        <a:rPr lang="en-GB" sz="1200" b="0" dirty="0"/>
                        <a:t>FDR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dirty="0"/>
                        <a:t>GO annotation</a:t>
                      </a:r>
                    </a:p>
                    <a:p>
                      <a:endParaRPr lang="en-GB" dirty="0"/>
                    </a:p>
                  </a:txBody>
                  <a:tcPr/>
                </a:tc>
                <a:tc>
                  <a:txBody>
                    <a:bodyPr/>
                    <a:lstStyle/>
                    <a:p>
                      <a:pPr algn="ctr"/>
                      <a:r>
                        <a:rPr lang="en-GB" sz="1200" b="0" dirty="0"/>
                        <a:t>Freq.</a:t>
                      </a:r>
                    </a:p>
                  </a:txBody>
                  <a:tcPr/>
                </a:tc>
                <a:tc>
                  <a:txBody>
                    <a:bodyPr/>
                    <a:lstStyle/>
                    <a:p>
                      <a:pPr algn="ctr"/>
                      <a:r>
                        <a:rPr lang="en-GB" sz="1200" b="0" dirty="0"/>
                        <a:t>FDR</a:t>
                      </a:r>
                    </a:p>
                  </a:txBody>
                  <a:tcPr/>
                </a:tc>
                <a:extLst>
                  <a:ext uri="{0D108BD9-81ED-4DB2-BD59-A6C34878D82A}">
                    <a16:rowId xmlns:a16="http://schemas.microsoft.com/office/drawing/2014/main" val="2537620308"/>
                  </a:ext>
                </a:extLst>
              </a:tr>
              <a:tr h="160663">
                <a:tc>
                  <a:txBody>
                    <a:bodyPr/>
                    <a:lstStyle/>
                    <a:p>
                      <a:r>
                        <a:rPr lang="en-GB" sz="1600" dirty="0"/>
                        <a:t>Biological process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positive regulation of glial cell-derived neurotrophic factor production</a:t>
                      </a:r>
                    </a:p>
                  </a:txBody>
                  <a:tcPr/>
                </a:tc>
                <a:tc>
                  <a:txBody>
                    <a:bodyPr/>
                    <a:lstStyle/>
                    <a:p>
                      <a:endParaRPr lang="en-GB" sz="1200" dirty="0"/>
                    </a:p>
                    <a:p>
                      <a:pPr algn="ctr"/>
                      <a:r>
                        <a:rPr lang="en-GB" sz="1200" dirty="0"/>
                        <a:t>2/2</a:t>
                      </a:r>
                    </a:p>
                  </a:txBody>
                  <a:tcPr/>
                </a:tc>
                <a:tc>
                  <a:txBody>
                    <a:bodyPr/>
                    <a:lstStyle/>
                    <a:p>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3.15E-02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regulation of AIM2 inflammasome complex assembly</a:t>
                      </a:r>
                    </a:p>
                  </a:txBody>
                  <a:tcPr/>
                </a:tc>
                <a:tc>
                  <a:txBody>
                    <a:bodyPr/>
                    <a:lstStyle/>
                    <a:p>
                      <a:pPr algn="ctr"/>
                      <a:endParaRPr lang="en-GB" sz="1200" dirty="0"/>
                    </a:p>
                    <a:p>
                      <a:pPr algn="ctr"/>
                      <a:r>
                        <a:rPr lang="en-GB" sz="1200" dirty="0"/>
                        <a:t>3/5</a:t>
                      </a:r>
                    </a:p>
                  </a:txBody>
                  <a:tcPr/>
                </a:tc>
                <a:tc>
                  <a:txBody>
                    <a:bodyPr/>
                    <a:lstStyle/>
                    <a:p>
                      <a:pPr algn="ctr"/>
                      <a:endParaRPr lang="it-IT" sz="1200" b="0" i="0" u="none" strike="noStrike" kern="1200" dirty="0">
                        <a:solidFill>
                          <a:schemeClr val="dk1"/>
                        </a:solidFill>
                        <a:effectLst/>
                        <a:latin typeface="+mn-lt"/>
                        <a:ea typeface="+mn-ea"/>
                        <a:cs typeface="+mn-cs"/>
                      </a:endParaRPr>
                    </a:p>
                    <a:p>
                      <a:pPr algn="ctr"/>
                      <a:r>
                        <a:rPr lang="it-IT" sz="1200" b="0" i="0" u="none" strike="noStrike" kern="1200" dirty="0">
                          <a:solidFill>
                            <a:schemeClr val="dk1"/>
                          </a:solidFill>
                          <a:effectLst/>
                          <a:latin typeface="+mn-lt"/>
                          <a:ea typeface="+mn-ea"/>
                          <a:cs typeface="+mn-cs"/>
                        </a:rPr>
                        <a:t>4.12E-03</a:t>
                      </a:r>
                      <a:endParaRPr lang="en-GB"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exocrine pancreas development</a:t>
                      </a:r>
                    </a:p>
                  </a:txBody>
                  <a:tcPr/>
                </a:tc>
                <a:tc>
                  <a:txBody>
                    <a:bodyPr/>
                    <a:lstStyle/>
                    <a:p>
                      <a:pPr algn="ctr"/>
                      <a:endParaRPr lang="en-GB" sz="1200" dirty="0"/>
                    </a:p>
                    <a:p>
                      <a:pPr algn="ctr"/>
                      <a:r>
                        <a:rPr lang="en-GB" sz="1200" dirty="0"/>
                        <a:t>4/7</a:t>
                      </a:r>
                    </a:p>
                  </a:txBody>
                  <a:tcPr/>
                </a:tc>
                <a:tc>
                  <a:txBody>
                    <a:bodyPr/>
                    <a:lstStyle/>
                    <a:p>
                      <a:pPr algn="ctr"/>
                      <a:endParaRPr lang="it-IT" sz="1200" b="0" i="0" u="none" strike="noStrike" kern="1200" dirty="0">
                        <a:solidFill>
                          <a:schemeClr val="dk1"/>
                        </a:solidFill>
                        <a:effectLst/>
                        <a:latin typeface="+mn-lt"/>
                        <a:ea typeface="+mn-ea"/>
                        <a:cs typeface="+mn-cs"/>
                      </a:endParaRPr>
                    </a:p>
                    <a:p>
                      <a:pPr algn="ctr"/>
                      <a:r>
                        <a:rPr lang="it-IT" sz="1200" b="0" i="0" u="none" strike="noStrike" kern="1200" dirty="0">
                          <a:solidFill>
                            <a:schemeClr val="dk1"/>
                          </a:solidFill>
                          <a:effectLst/>
                          <a:latin typeface="+mn-lt"/>
                          <a:ea typeface="+mn-ea"/>
                          <a:cs typeface="+mn-cs"/>
                        </a:rPr>
                        <a:t>3.69E-03</a:t>
                      </a:r>
                      <a:endParaRPr lang="en-GB" sz="1200" dirty="0"/>
                    </a:p>
                  </a:txBody>
                  <a:tcPr/>
                </a:tc>
                <a:extLst>
                  <a:ext uri="{0D108BD9-81ED-4DB2-BD59-A6C34878D82A}">
                    <a16:rowId xmlns:a16="http://schemas.microsoft.com/office/drawing/2014/main" val="917501535"/>
                  </a:ext>
                </a:extLst>
              </a:tr>
              <a:tr h="160663">
                <a:tc>
                  <a:txBody>
                    <a:bodyPr/>
                    <a:lstStyle/>
                    <a:p>
                      <a:r>
                        <a:rPr lang="en-GB" sz="1600" dirty="0"/>
                        <a:t>Molecular function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outward rectifier potassium channel activity</a:t>
                      </a:r>
                    </a:p>
                  </a:txBody>
                  <a:tcPr/>
                </a:tc>
                <a:tc>
                  <a:txBody>
                    <a:bodyPr/>
                    <a:lstStyle/>
                    <a:p>
                      <a:pPr algn="ctr"/>
                      <a:endParaRPr lang="en-GB" sz="1200" dirty="0"/>
                    </a:p>
                    <a:p>
                      <a:pPr algn="ctr"/>
                      <a:r>
                        <a:rPr lang="en-GB" sz="1200" dirty="0"/>
                        <a:t>5/27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2.84E-02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2'-5'-oligoadenylate synthetase activity</a:t>
                      </a:r>
                    </a:p>
                  </a:txBody>
                  <a:tcPr/>
                </a:tc>
                <a:tc>
                  <a:txBody>
                    <a:bodyPr/>
                    <a:lstStyle/>
                    <a:p>
                      <a:pPr algn="ctr"/>
                      <a:endParaRPr lang="en-GB" sz="1200" dirty="0"/>
                    </a:p>
                    <a:p>
                      <a:pPr algn="ctr"/>
                      <a:r>
                        <a:rPr lang="en-GB" sz="1200" dirty="0"/>
                        <a:t>3/3</a:t>
                      </a:r>
                    </a:p>
                  </a:txBody>
                  <a:tcPr/>
                </a:tc>
                <a:tc>
                  <a:txBody>
                    <a:bodyPr/>
                    <a:lstStyle/>
                    <a:p>
                      <a:pPr algn="ctr"/>
                      <a:endParaRPr lang="it-IT" sz="1200" b="0" i="0" u="none" strike="noStrike" kern="1200" dirty="0">
                        <a:solidFill>
                          <a:schemeClr val="dk1"/>
                        </a:solidFill>
                        <a:effectLst/>
                        <a:latin typeface="+mn-lt"/>
                        <a:ea typeface="+mn-ea"/>
                        <a:cs typeface="+mn-cs"/>
                      </a:endParaRPr>
                    </a:p>
                    <a:p>
                      <a:pPr algn="ctr"/>
                      <a:r>
                        <a:rPr lang="it-IT" sz="1200" b="0" i="0" u="none" strike="noStrike" kern="1200" dirty="0">
                          <a:solidFill>
                            <a:schemeClr val="dk1"/>
                          </a:solidFill>
                          <a:effectLst/>
                          <a:latin typeface="+mn-lt"/>
                          <a:ea typeface="+mn-ea"/>
                          <a:cs typeface="+mn-cs"/>
                        </a:rPr>
                        <a:t>2.05E-03</a:t>
                      </a:r>
                      <a:endParaRPr lang="en-GB"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alpha-amylase activity</a:t>
                      </a:r>
                    </a:p>
                  </a:txBody>
                  <a:tcPr/>
                </a:tc>
                <a:tc>
                  <a:txBody>
                    <a:bodyPr/>
                    <a:lstStyle/>
                    <a:p>
                      <a:pPr algn="ctr"/>
                      <a:endParaRPr lang="en-GB" sz="1200" dirty="0"/>
                    </a:p>
                    <a:p>
                      <a:pPr algn="ctr"/>
                      <a:r>
                        <a:rPr lang="en-GB" sz="1200" dirty="0"/>
                        <a:t>5/5</a:t>
                      </a:r>
                    </a:p>
                  </a:txBody>
                  <a:tcPr/>
                </a:tc>
                <a:tc>
                  <a:txBody>
                    <a:bodyPr/>
                    <a:lstStyle/>
                    <a:p>
                      <a:pPr algn="ctr"/>
                      <a:endParaRPr lang="it-IT" sz="1200" b="0" i="0" u="none" strike="noStrike" kern="1200" dirty="0">
                        <a:solidFill>
                          <a:schemeClr val="dk1"/>
                        </a:solidFill>
                        <a:effectLst/>
                        <a:latin typeface="+mn-lt"/>
                        <a:ea typeface="+mn-ea"/>
                        <a:cs typeface="+mn-cs"/>
                      </a:endParaRPr>
                    </a:p>
                    <a:p>
                      <a:pPr algn="ctr"/>
                      <a:r>
                        <a:rPr lang="it-IT" sz="1200" b="0" i="0" u="none" strike="noStrike" kern="1200" dirty="0">
                          <a:solidFill>
                            <a:schemeClr val="dk1"/>
                          </a:solidFill>
                          <a:effectLst/>
                          <a:latin typeface="+mn-lt"/>
                          <a:ea typeface="+mn-ea"/>
                          <a:cs typeface="+mn-cs"/>
                        </a:rPr>
                        <a:t>1.16E-05</a:t>
                      </a:r>
                      <a:endParaRPr lang="en-GB" sz="1200" dirty="0"/>
                    </a:p>
                  </a:txBody>
                  <a:tcPr/>
                </a:tc>
                <a:extLst>
                  <a:ext uri="{0D108BD9-81ED-4DB2-BD59-A6C34878D82A}">
                    <a16:rowId xmlns:a16="http://schemas.microsoft.com/office/drawing/2014/main" val="1848366626"/>
                  </a:ext>
                </a:extLst>
              </a:tr>
              <a:tr h="160663">
                <a:tc>
                  <a:txBody>
                    <a:bodyPr/>
                    <a:lstStyle/>
                    <a:p>
                      <a:r>
                        <a:rPr lang="en-GB" sz="1600" dirty="0"/>
                        <a:t>Cellular component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juxtaparanode region of axon</a:t>
                      </a:r>
                    </a:p>
                  </a:txBody>
                  <a:tcPr/>
                </a:tc>
                <a:tc>
                  <a:txBody>
                    <a:bodyPr/>
                    <a:lstStyle/>
                    <a:p>
                      <a:pPr algn="ctr"/>
                      <a:endParaRPr lang="en-GB" sz="1200" dirty="0"/>
                    </a:p>
                    <a:p>
                      <a:pPr algn="ctr"/>
                      <a:r>
                        <a:rPr lang="en-GB" sz="1200" dirty="0"/>
                        <a:t>4/12</a:t>
                      </a:r>
                    </a:p>
                  </a:txBody>
                  <a:tcPr/>
                </a:tc>
                <a:tc>
                  <a:txBody>
                    <a:bodyPr/>
                    <a:lstStyle/>
                    <a:p>
                      <a:endParaRPr lang="en-GB" sz="1200" dirty="0"/>
                    </a:p>
                    <a:p>
                      <a:pPr algn="ctr"/>
                      <a:r>
                        <a:rPr lang="it-IT" sz="1200" b="0" i="0" u="none" strike="noStrike" kern="1200" dirty="0">
                          <a:solidFill>
                            <a:schemeClr val="dk1"/>
                          </a:solidFill>
                          <a:effectLst/>
                          <a:latin typeface="+mn-lt"/>
                          <a:ea typeface="+mn-ea"/>
                          <a:cs typeface="+mn-cs"/>
                        </a:rPr>
                        <a:t>2.00E-03</a:t>
                      </a:r>
                      <a:endParaRPr lang="en-GB"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complement component C1 complex</a:t>
                      </a:r>
                    </a:p>
                  </a:txBody>
                  <a:tcPr/>
                </a:tc>
                <a:tc>
                  <a:txBody>
                    <a:bodyPr/>
                    <a:lstStyle/>
                    <a:p>
                      <a:pPr algn="ctr"/>
                      <a:endParaRPr lang="en-GB" sz="1200" dirty="0"/>
                    </a:p>
                    <a:p>
                      <a:pPr algn="ctr"/>
                      <a:r>
                        <a:rPr lang="en-GB" sz="1200" dirty="0"/>
                        <a:t>3/3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3.87E-04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Hrd1p ubiquitin ligase ERAD-L complex</a:t>
                      </a:r>
                    </a:p>
                  </a:txBody>
                  <a:tcPr/>
                </a:tc>
                <a:tc>
                  <a:txBody>
                    <a:bodyPr/>
                    <a:lstStyle/>
                    <a:p>
                      <a:pPr algn="ctr"/>
                      <a:endParaRPr lang="en-GB" sz="1200" dirty="0"/>
                    </a:p>
                    <a:p>
                      <a:pPr algn="ctr"/>
                      <a:r>
                        <a:rPr lang="en-GB" sz="1200" dirty="0"/>
                        <a:t>3/6</a:t>
                      </a:r>
                    </a:p>
                  </a:txBody>
                  <a:tcPr/>
                </a:tc>
                <a:tc>
                  <a:txBody>
                    <a:bodyPr/>
                    <a:lstStyle/>
                    <a:p>
                      <a:pPr algn="ctr"/>
                      <a:endParaRPr lang="it-IT" sz="1200" b="0" i="0" u="none" strike="noStrike" kern="1200" dirty="0">
                        <a:solidFill>
                          <a:schemeClr val="dk1"/>
                        </a:solidFill>
                        <a:effectLst/>
                        <a:latin typeface="+mn-lt"/>
                        <a:ea typeface="+mn-ea"/>
                        <a:cs typeface="+mn-cs"/>
                      </a:endParaRPr>
                    </a:p>
                    <a:p>
                      <a:pPr algn="ctr"/>
                      <a:r>
                        <a:rPr lang="it-IT" sz="1200" b="0" i="0" u="none" strike="noStrike" kern="1200" dirty="0">
                          <a:solidFill>
                            <a:schemeClr val="dk1"/>
                          </a:solidFill>
                          <a:effectLst/>
                          <a:latin typeface="+mn-lt"/>
                          <a:ea typeface="+mn-ea"/>
                          <a:cs typeface="+mn-cs"/>
                        </a:rPr>
                        <a:t>9.35E-03</a:t>
                      </a:r>
                      <a:endParaRPr lang="en-GB" sz="1200" dirty="0"/>
                    </a:p>
                  </a:txBody>
                  <a:tcPr/>
                </a:tc>
                <a:extLst>
                  <a:ext uri="{0D108BD9-81ED-4DB2-BD59-A6C34878D82A}">
                    <a16:rowId xmlns:a16="http://schemas.microsoft.com/office/drawing/2014/main" val="992376964"/>
                  </a:ext>
                </a:extLst>
              </a:tr>
            </a:tbl>
          </a:graphicData>
        </a:graphic>
      </p:graphicFrame>
      <p:sp>
        <p:nvSpPr>
          <p:cNvPr id="5" name="CasellaDiTesto 4">
            <a:extLst>
              <a:ext uri="{FF2B5EF4-FFF2-40B4-BE49-F238E27FC236}">
                <a16:creationId xmlns:a16="http://schemas.microsoft.com/office/drawing/2014/main" id="{787AF28F-E463-CE84-452C-C7362D9FEED2}"/>
              </a:ext>
            </a:extLst>
          </p:cNvPr>
          <p:cNvSpPr txBox="1"/>
          <p:nvPr/>
        </p:nvSpPr>
        <p:spPr>
          <a:xfrm>
            <a:off x="1371600" y="1332689"/>
            <a:ext cx="3443591"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BRAIN</a:t>
            </a:r>
          </a:p>
        </p:txBody>
      </p:sp>
      <p:sp>
        <p:nvSpPr>
          <p:cNvPr id="6" name="CasellaDiTesto 5">
            <a:extLst>
              <a:ext uri="{FF2B5EF4-FFF2-40B4-BE49-F238E27FC236}">
                <a16:creationId xmlns:a16="http://schemas.microsoft.com/office/drawing/2014/main" id="{C78ED785-BDAB-867B-562E-FE3CF1A15032}"/>
              </a:ext>
            </a:extLst>
          </p:cNvPr>
          <p:cNvSpPr txBox="1"/>
          <p:nvPr/>
        </p:nvSpPr>
        <p:spPr>
          <a:xfrm>
            <a:off x="4815191" y="1332689"/>
            <a:ext cx="3550596"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LUNG</a:t>
            </a:r>
          </a:p>
        </p:txBody>
      </p:sp>
      <p:sp>
        <p:nvSpPr>
          <p:cNvPr id="7" name="CasellaDiTesto 6">
            <a:extLst>
              <a:ext uri="{FF2B5EF4-FFF2-40B4-BE49-F238E27FC236}">
                <a16:creationId xmlns:a16="http://schemas.microsoft.com/office/drawing/2014/main" id="{98963863-E028-BBEE-E11D-8CF6EAFDCE55}"/>
              </a:ext>
            </a:extLst>
          </p:cNvPr>
          <p:cNvSpPr txBox="1"/>
          <p:nvPr/>
        </p:nvSpPr>
        <p:spPr>
          <a:xfrm>
            <a:off x="8365786" y="1332689"/>
            <a:ext cx="3443592"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PANCREAS</a:t>
            </a:r>
          </a:p>
        </p:txBody>
      </p:sp>
    </p:spTree>
    <p:extLst>
      <p:ext uri="{BB962C8B-B14F-4D97-AF65-F5344CB8AC3E}">
        <p14:creationId xmlns:p14="http://schemas.microsoft.com/office/powerpoint/2010/main" val="215449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041564-9005-DB3E-95E6-795999D0A033}"/>
              </a:ext>
            </a:extLst>
          </p:cNvPr>
          <p:cNvSpPr>
            <a:spLocks noGrp="1"/>
          </p:cNvSpPr>
          <p:nvPr>
            <p:ph type="title"/>
          </p:nvPr>
        </p:nvSpPr>
        <p:spPr>
          <a:xfrm>
            <a:off x="174358" y="199814"/>
            <a:ext cx="3203864" cy="644238"/>
          </a:xfrm>
        </p:spPr>
        <p:txBody>
          <a:bodyPr>
            <a:normAutofit/>
          </a:bodyPr>
          <a:lstStyle/>
          <a:p>
            <a:r>
              <a:rPr lang="en-GB" sz="3600" dirty="0"/>
              <a:t>Quality control </a:t>
            </a:r>
          </a:p>
        </p:txBody>
      </p:sp>
      <p:graphicFrame>
        <p:nvGraphicFramePr>
          <p:cNvPr id="4" name="Tabella 3">
            <a:extLst>
              <a:ext uri="{FF2B5EF4-FFF2-40B4-BE49-F238E27FC236}">
                <a16:creationId xmlns:a16="http://schemas.microsoft.com/office/drawing/2014/main" id="{47BCD386-5E47-E857-2380-8D3280E38D9A}"/>
              </a:ext>
            </a:extLst>
          </p:cNvPr>
          <p:cNvGraphicFramePr>
            <a:graphicFrameLocks noGrp="1"/>
          </p:cNvGraphicFramePr>
          <p:nvPr>
            <p:extLst>
              <p:ext uri="{D42A27DB-BD31-4B8C-83A1-F6EECF244321}">
                <p14:modId xmlns:p14="http://schemas.microsoft.com/office/powerpoint/2010/main" val="1057404663"/>
              </p:ext>
            </p:extLst>
          </p:nvPr>
        </p:nvGraphicFramePr>
        <p:xfrm>
          <a:off x="1170000" y="1292165"/>
          <a:ext cx="9852000" cy="1479408"/>
        </p:xfrm>
        <a:graphic>
          <a:graphicData uri="http://schemas.openxmlformats.org/drawingml/2006/table">
            <a:tbl>
              <a:tblPr firstRow="1" bandRow="1">
                <a:tableStyleId>{5C22544A-7EE6-4342-B048-85BDC9FD1C3A}</a:tableStyleId>
              </a:tblPr>
              <a:tblGrid>
                <a:gridCol w="985200">
                  <a:extLst>
                    <a:ext uri="{9D8B030D-6E8A-4147-A177-3AD203B41FA5}">
                      <a16:colId xmlns:a16="http://schemas.microsoft.com/office/drawing/2014/main" val="1302432175"/>
                    </a:ext>
                  </a:extLst>
                </a:gridCol>
                <a:gridCol w="985200">
                  <a:extLst>
                    <a:ext uri="{9D8B030D-6E8A-4147-A177-3AD203B41FA5}">
                      <a16:colId xmlns:a16="http://schemas.microsoft.com/office/drawing/2014/main" val="4225208467"/>
                    </a:ext>
                  </a:extLst>
                </a:gridCol>
                <a:gridCol w="985200">
                  <a:extLst>
                    <a:ext uri="{9D8B030D-6E8A-4147-A177-3AD203B41FA5}">
                      <a16:colId xmlns:a16="http://schemas.microsoft.com/office/drawing/2014/main" val="1998722569"/>
                    </a:ext>
                  </a:extLst>
                </a:gridCol>
                <a:gridCol w="985200">
                  <a:extLst>
                    <a:ext uri="{9D8B030D-6E8A-4147-A177-3AD203B41FA5}">
                      <a16:colId xmlns:a16="http://schemas.microsoft.com/office/drawing/2014/main" val="190245047"/>
                    </a:ext>
                  </a:extLst>
                </a:gridCol>
                <a:gridCol w="985200">
                  <a:extLst>
                    <a:ext uri="{9D8B030D-6E8A-4147-A177-3AD203B41FA5}">
                      <a16:colId xmlns:a16="http://schemas.microsoft.com/office/drawing/2014/main" val="2783419054"/>
                    </a:ext>
                  </a:extLst>
                </a:gridCol>
                <a:gridCol w="985200">
                  <a:extLst>
                    <a:ext uri="{9D8B030D-6E8A-4147-A177-3AD203B41FA5}">
                      <a16:colId xmlns:a16="http://schemas.microsoft.com/office/drawing/2014/main" val="2146332512"/>
                    </a:ext>
                  </a:extLst>
                </a:gridCol>
                <a:gridCol w="985200">
                  <a:extLst>
                    <a:ext uri="{9D8B030D-6E8A-4147-A177-3AD203B41FA5}">
                      <a16:colId xmlns:a16="http://schemas.microsoft.com/office/drawing/2014/main" val="65739791"/>
                    </a:ext>
                  </a:extLst>
                </a:gridCol>
                <a:gridCol w="985200">
                  <a:extLst>
                    <a:ext uri="{9D8B030D-6E8A-4147-A177-3AD203B41FA5}">
                      <a16:colId xmlns:a16="http://schemas.microsoft.com/office/drawing/2014/main" val="2051250139"/>
                    </a:ext>
                  </a:extLst>
                </a:gridCol>
                <a:gridCol w="985200">
                  <a:extLst>
                    <a:ext uri="{9D8B030D-6E8A-4147-A177-3AD203B41FA5}">
                      <a16:colId xmlns:a16="http://schemas.microsoft.com/office/drawing/2014/main" val="520207589"/>
                    </a:ext>
                  </a:extLst>
                </a:gridCol>
                <a:gridCol w="985200">
                  <a:extLst>
                    <a:ext uri="{9D8B030D-6E8A-4147-A177-3AD203B41FA5}">
                      <a16:colId xmlns:a16="http://schemas.microsoft.com/office/drawing/2014/main" val="1506884225"/>
                    </a:ext>
                  </a:extLst>
                </a:gridCol>
              </a:tblGrid>
              <a:tr h="360959">
                <a:tc>
                  <a:txBody>
                    <a:bodyPr/>
                    <a:lstStyle/>
                    <a:p>
                      <a:r>
                        <a:rPr lang="en-GB" dirty="0"/>
                        <a:t>Sample</a:t>
                      </a:r>
                    </a:p>
                  </a:txBody>
                  <a:tcPr/>
                </a:tc>
                <a:tc>
                  <a:txBody>
                    <a:bodyPr/>
                    <a:lstStyle/>
                    <a:p>
                      <a:pPr algn="ctr"/>
                      <a:r>
                        <a:rPr lang="en-GB" dirty="0"/>
                        <a:t>48</a:t>
                      </a:r>
                    </a:p>
                  </a:txBody>
                  <a:tcPr/>
                </a:tc>
                <a:tc>
                  <a:txBody>
                    <a:bodyPr/>
                    <a:lstStyle/>
                    <a:p>
                      <a:pPr algn="ctr"/>
                      <a:r>
                        <a:rPr lang="en-GB" dirty="0"/>
                        <a:t>49</a:t>
                      </a:r>
                    </a:p>
                  </a:txBody>
                  <a:tcPr/>
                </a:tc>
                <a:tc>
                  <a:txBody>
                    <a:bodyPr/>
                    <a:lstStyle/>
                    <a:p>
                      <a:pPr algn="ctr"/>
                      <a:r>
                        <a:rPr lang="en-GB" dirty="0"/>
                        <a:t>50</a:t>
                      </a:r>
                    </a:p>
                  </a:txBody>
                  <a:tcPr/>
                </a:tc>
                <a:tc>
                  <a:txBody>
                    <a:bodyPr/>
                    <a:lstStyle/>
                    <a:p>
                      <a:pPr algn="ctr"/>
                      <a:r>
                        <a:rPr lang="en-GB" dirty="0"/>
                        <a:t>46</a:t>
                      </a:r>
                    </a:p>
                  </a:txBody>
                  <a:tcPr/>
                </a:tc>
                <a:tc>
                  <a:txBody>
                    <a:bodyPr/>
                    <a:lstStyle/>
                    <a:p>
                      <a:pPr algn="ctr"/>
                      <a:r>
                        <a:rPr lang="en-GB" dirty="0"/>
                        <a:t>47</a:t>
                      </a:r>
                    </a:p>
                  </a:txBody>
                  <a:tcPr/>
                </a:tc>
                <a:tc>
                  <a:txBody>
                    <a:bodyPr/>
                    <a:lstStyle/>
                    <a:p>
                      <a:pPr algn="ctr"/>
                      <a:r>
                        <a:rPr lang="en-GB" dirty="0"/>
                        <a:t>49</a:t>
                      </a:r>
                    </a:p>
                  </a:txBody>
                  <a:tcPr/>
                </a:tc>
                <a:tc>
                  <a:txBody>
                    <a:bodyPr/>
                    <a:lstStyle/>
                    <a:p>
                      <a:pPr algn="ctr"/>
                      <a:r>
                        <a:rPr lang="en-GB" dirty="0"/>
                        <a:t>45</a:t>
                      </a:r>
                    </a:p>
                  </a:txBody>
                  <a:tcPr/>
                </a:tc>
                <a:tc>
                  <a:txBody>
                    <a:bodyPr/>
                    <a:lstStyle/>
                    <a:p>
                      <a:pPr algn="ctr"/>
                      <a:r>
                        <a:rPr lang="en-GB" dirty="0"/>
                        <a:t>47</a:t>
                      </a:r>
                    </a:p>
                  </a:txBody>
                  <a:tcPr/>
                </a:tc>
                <a:tc>
                  <a:txBody>
                    <a:bodyPr/>
                    <a:lstStyle/>
                    <a:p>
                      <a:pPr algn="ctr"/>
                      <a:r>
                        <a:rPr lang="en-GB" dirty="0"/>
                        <a:t>48</a:t>
                      </a:r>
                    </a:p>
                  </a:txBody>
                  <a:tcPr/>
                </a:tc>
                <a:extLst>
                  <a:ext uri="{0D108BD9-81ED-4DB2-BD59-A6C34878D82A}">
                    <a16:rowId xmlns:a16="http://schemas.microsoft.com/office/drawing/2014/main" val="3226201682"/>
                  </a:ext>
                </a:extLst>
              </a:tr>
              <a:tr h="371216">
                <a:tc>
                  <a:txBody>
                    <a:bodyPr/>
                    <a:lstStyle/>
                    <a:p>
                      <a:r>
                        <a:rPr lang="en-GB" dirty="0"/>
                        <a:t>RIN</a:t>
                      </a:r>
                    </a:p>
                  </a:txBody>
                  <a:tcPr/>
                </a:tc>
                <a:tc>
                  <a:txBody>
                    <a:bodyPr/>
                    <a:lstStyle/>
                    <a:p>
                      <a:pPr algn="ctr"/>
                      <a:r>
                        <a:rPr lang="en-GB" dirty="0"/>
                        <a:t>6.4</a:t>
                      </a:r>
                    </a:p>
                  </a:txBody>
                  <a:tcPr/>
                </a:tc>
                <a:tc>
                  <a:txBody>
                    <a:bodyPr/>
                    <a:lstStyle/>
                    <a:p>
                      <a:pPr algn="ctr"/>
                      <a:r>
                        <a:rPr lang="en-GB" dirty="0"/>
                        <a:t>6.8</a:t>
                      </a:r>
                    </a:p>
                  </a:txBody>
                  <a:tcPr/>
                </a:tc>
                <a:tc>
                  <a:txBody>
                    <a:bodyPr/>
                    <a:lstStyle/>
                    <a:p>
                      <a:pPr algn="ctr"/>
                      <a:r>
                        <a:rPr lang="en-GB" dirty="0"/>
                        <a:t>6.8</a:t>
                      </a:r>
                    </a:p>
                  </a:txBody>
                  <a:tcPr/>
                </a:tc>
                <a:tc>
                  <a:txBody>
                    <a:bodyPr/>
                    <a:lstStyle/>
                    <a:p>
                      <a:pPr algn="ctr"/>
                      <a:r>
                        <a:rPr lang="en-GB" dirty="0"/>
                        <a:t>7.1</a:t>
                      </a:r>
                    </a:p>
                  </a:txBody>
                  <a:tcPr/>
                </a:tc>
                <a:tc>
                  <a:txBody>
                    <a:bodyPr/>
                    <a:lstStyle/>
                    <a:p>
                      <a:pPr algn="ctr"/>
                      <a:r>
                        <a:rPr lang="en-GB" dirty="0"/>
                        <a:t>6.9</a:t>
                      </a:r>
                    </a:p>
                  </a:txBody>
                  <a:tcPr/>
                </a:tc>
                <a:tc>
                  <a:txBody>
                    <a:bodyPr/>
                    <a:lstStyle/>
                    <a:p>
                      <a:pPr algn="ctr"/>
                      <a:r>
                        <a:rPr lang="en-GB" dirty="0"/>
                        <a:t>7.5</a:t>
                      </a:r>
                    </a:p>
                  </a:txBody>
                  <a:tcPr/>
                </a:tc>
                <a:tc>
                  <a:txBody>
                    <a:bodyPr/>
                    <a:lstStyle/>
                    <a:p>
                      <a:pPr algn="ctr"/>
                      <a:r>
                        <a:rPr lang="en-GB" dirty="0"/>
                        <a:t>7.6</a:t>
                      </a:r>
                    </a:p>
                  </a:txBody>
                  <a:tcPr/>
                </a:tc>
                <a:tc>
                  <a:txBody>
                    <a:bodyPr/>
                    <a:lstStyle/>
                    <a:p>
                      <a:pPr algn="ctr"/>
                      <a:r>
                        <a:rPr lang="en-GB" dirty="0"/>
                        <a:t>6.6</a:t>
                      </a:r>
                    </a:p>
                  </a:txBody>
                  <a:tcPr/>
                </a:tc>
                <a:tc>
                  <a:txBody>
                    <a:bodyPr/>
                    <a:lstStyle/>
                    <a:p>
                      <a:pPr algn="ctr"/>
                      <a:r>
                        <a:rPr lang="en-GB" dirty="0"/>
                        <a:t>7.5</a:t>
                      </a:r>
                    </a:p>
                  </a:txBody>
                  <a:tcPr/>
                </a:tc>
                <a:extLst>
                  <a:ext uri="{0D108BD9-81ED-4DB2-BD59-A6C34878D82A}">
                    <a16:rowId xmlns:a16="http://schemas.microsoft.com/office/drawing/2014/main" val="2706177237"/>
                  </a:ext>
                </a:extLst>
              </a:tr>
              <a:tr h="371216">
                <a:tc>
                  <a:txBody>
                    <a:bodyPr/>
                    <a:lstStyle/>
                    <a:p>
                      <a:r>
                        <a:rPr lang="en-GB" dirty="0"/>
                        <a:t>% rRNA</a:t>
                      </a:r>
                    </a:p>
                  </a:txBody>
                  <a:tcPr/>
                </a:tc>
                <a:tc>
                  <a:txBody>
                    <a:bodyPr/>
                    <a:lstStyle/>
                    <a:p>
                      <a:pPr algn="ctr"/>
                      <a:r>
                        <a:rPr lang="en-GB" dirty="0"/>
                        <a:t>2.8%</a:t>
                      </a:r>
                    </a:p>
                  </a:txBody>
                  <a:tcPr/>
                </a:tc>
                <a:tc>
                  <a:txBody>
                    <a:bodyPr/>
                    <a:lstStyle/>
                    <a:p>
                      <a:pPr algn="ctr"/>
                      <a:r>
                        <a:rPr lang="en-GB" dirty="0"/>
                        <a:t>3.5%</a:t>
                      </a:r>
                    </a:p>
                  </a:txBody>
                  <a:tcPr/>
                </a:tc>
                <a:tc>
                  <a:txBody>
                    <a:bodyPr/>
                    <a:lstStyle/>
                    <a:p>
                      <a:pPr algn="ctr"/>
                      <a:r>
                        <a:rPr lang="en-GB" dirty="0"/>
                        <a:t>5.5%</a:t>
                      </a:r>
                    </a:p>
                  </a:txBody>
                  <a:tcPr/>
                </a:tc>
                <a:tc>
                  <a:txBody>
                    <a:bodyPr/>
                    <a:lstStyle/>
                    <a:p>
                      <a:pPr algn="ctr"/>
                      <a:r>
                        <a:rPr lang="en-GB" dirty="0"/>
                        <a:t>0.4%</a:t>
                      </a:r>
                    </a:p>
                  </a:txBody>
                  <a:tcPr/>
                </a:tc>
                <a:tc>
                  <a:txBody>
                    <a:bodyPr/>
                    <a:lstStyle/>
                    <a:p>
                      <a:pPr algn="ctr"/>
                      <a:r>
                        <a:rPr lang="en-GB" dirty="0"/>
                        <a:t>0.3%</a:t>
                      </a:r>
                    </a:p>
                  </a:txBody>
                  <a:tcPr/>
                </a:tc>
                <a:tc>
                  <a:txBody>
                    <a:bodyPr/>
                    <a:lstStyle/>
                    <a:p>
                      <a:pPr algn="ctr"/>
                      <a:r>
                        <a:rPr lang="en-GB" dirty="0"/>
                        <a:t>0.3%</a:t>
                      </a:r>
                    </a:p>
                  </a:txBody>
                  <a:tcPr/>
                </a:tc>
                <a:tc>
                  <a:txBody>
                    <a:bodyPr/>
                    <a:lstStyle/>
                    <a:p>
                      <a:pPr algn="ctr"/>
                      <a:r>
                        <a:rPr lang="en-GB" dirty="0"/>
                        <a:t>0.3%</a:t>
                      </a:r>
                    </a:p>
                  </a:txBody>
                  <a:tcPr/>
                </a:tc>
                <a:tc>
                  <a:txBody>
                    <a:bodyPr/>
                    <a:lstStyle/>
                    <a:p>
                      <a:pPr algn="ctr"/>
                      <a:r>
                        <a:rPr lang="en-GB" dirty="0"/>
                        <a:t>0.2%</a:t>
                      </a:r>
                    </a:p>
                  </a:txBody>
                  <a:tcPr/>
                </a:tc>
                <a:tc>
                  <a:txBody>
                    <a:bodyPr/>
                    <a:lstStyle/>
                    <a:p>
                      <a:pPr algn="ctr"/>
                      <a:r>
                        <a:rPr lang="en-GB" dirty="0"/>
                        <a:t>0.3%</a:t>
                      </a:r>
                    </a:p>
                  </a:txBody>
                  <a:tcPr/>
                </a:tc>
                <a:extLst>
                  <a:ext uri="{0D108BD9-81ED-4DB2-BD59-A6C34878D82A}">
                    <a16:rowId xmlns:a16="http://schemas.microsoft.com/office/drawing/2014/main" val="3269688726"/>
                  </a:ext>
                </a:extLst>
              </a:tr>
              <a:tr h="371216">
                <a:tc>
                  <a:txBody>
                    <a:bodyPr/>
                    <a:lstStyle/>
                    <a:p>
                      <a:r>
                        <a:rPr lang="en-GB" dirty="0"/>
                        <a:t>% map</a:t>
                      </a:r>
                    </a:p>
                  </a:txBody>
                  <a:tcPr/>
                </a:tc>
                <a:tc>
                  <a:txBody>
                    <a:bodyPr/>
                    <a:lstStyle/>
                    <a:p>
                      <a:pPr algn="ctr"/>
                      <a:r>
                        <a:rPr lang="en-GB" dirty="0"/>
                        <a:t>91.5%</a:t>
                      </a:r>
                    </a:p>
                  </a:txBody>
                  <a:tcPr/>
                </a:tc>
                <a:tc>
                  <a:txBody>
                    <a:bodyPr/>
                    <a:lstStyle/>
                    <a:p>
                      <a:pPr algn="ctr"/>
                      <a:r>
                        <a:rPr lang="en-GB" dirty="0"/>
                        <a:t>91.5%</a:t>
                      </a:r>
                    </a:p>
                  </a:txBody>
                  <a:tcPr/>
                </a:tc>
                <a:tc>
                  <a:txBody>
                    <a:bodyPr/>
                    <a:lstStyle/>
                    <a:p>
                      <a:pPr algn="ctr"/>
                      <a:r>
                        <a:rPr lang="en-GB" dirty="0"/>
                        <a:t>92%</a:t>
                      </a:r>
                    </a:p>
                  </a:txBody>
                  <a:tcPr/>
                </a:tc>
                <a:tc>
                  <a:txBody>
                    <a:bodyPr/>
                    <a:lstStyle/>
                    <a:p>
                      <a:pPr algn="ctr"/>
                      <a:r>
                        <a:rPr lang="en-GB" dirty="0"/>
                        <a:t>90%</a:t>
                      </a:r>
                    </a:p>
                  </a:txBody>
                  <a:tcPr/>
                </a:tc>
                <a:tc>
                  <a:txBody>
                    <a:bodyPr/>
                    <a:lstStyle/>
                    <a:p>
                      <a:pPr algn="ctr"/>
                      <a:r>
                        <a:rPr lang="en-GB" dirty="0"/>
                        <a:t>86.8%</a:t>
                      </a:r>
                    </a:p>
                  </a:txBody>
                  <a:tcPr/>
                </a:tc>
                <a:tc>
                  <a:txBody>
                    <a:bodyPr/>
                    <a:lstStyle/>
                    <a:p>
                      <a:pPr algn="ctr"/>
                      <a:r>
                        <a:rPr lang="en-GB" dirty="0"/>
                        <a:t>89.6%</a:t>
                      </a:r>
                    </a:p>
                  </a:txBody>
                  <a:tcPr/>
                </a:tc>
                <a:tc>
                  <a:txBody>
                    <a:bodyPr/>
                    <a:lstStyle/>
                    <a:p>
                      <a:pPr algn="ctr"/>
                      <a:r>
                        <a:rPr lang="en-GB" dirty="0"/>
                        <a:t>86%</a:t>
                      </a:r>
                    </a:p>
                  </a:txBody>
                  <a:tcPr/>
                </a:tc>
                <a:tc>
                  <a:txBody>
                    <a:bodyPr/>
                    <a:lstStyle/>
                    <a:p>
                      <a:pPr algn="ctr"/>
                      <a:r>
                        <a:rPr lang="en-GB" dirty="0"/>
                        <a:t>85.4%</a:t>
                      </a:r>
                    </a:p>
                  </a:txBody>
                  <a:tcPr/>
                </a:tc>
                <a:tc>
                  <a:txBody>
                    <a:bodyPr/>
                    <a:lstStyle/>
                    <a:p>
                      <a:pPr algn="ctr"/>
                      <a:r>
                        <a:rPr lang="en-GB" dirty="0"/>
                        <a:t>86.7%</a:t>
                      </a:r>
                    </a:p>
                  </a:txBody>
                  <a:tcPr/>
                </a:tc>
                <a:extLst>
                  <a:ext uri="{0D108BD9-81ED-4DB2-BD59-A6C34878D82A}">
                    <a16:rowId xmlns:a16="http://schemas.microsoft.com/office/drawing/2014/main" val="3228762939"/>
                  </a:ext>
                </a:extLst>
              </a:tr>
            </a:tbl>
          </a:graphicData>
        </a:graphic>
      </p:graphicFrame>
      <p:sp>
        <p:nvSpPr>
          <p:cNvPr id="8" name="CasellaDiTesto 7">
            <a:extLst>
              <a:ext uri="{FF2B5EF4-FFF2-40B4-BE49-F238E27FC236}">
                <a16:creationId xmlns:a16="http://schemas.microsoft.com/office/drawing/2014/main" id="{6E9B3EE9-3162-85D9-149B-FAA845DE42EB}"/>
              </a:ext>
            </a:extLst>
          </p:cNvPr>
          <p:cNvSpPr txBox="1"/>
          <p:nvPr/>
        </p:nvSpPr>
        <p:spPr>
          <a:xfrm>
            <a:off x="2153056" y="934620"/>
            <a:ext cx="2944238"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BRAIN</a:t>
            </a:r>
          </a:p>
        </p:txBody>
      </p:sp>
      <p:sp>
        <p:nvSpPr>
          <p:cNvPr id="9" name="CasellaDiTesto 8">
            <a:extLst>
              <a:ext uri="{FF2B5EF4-FFF2-40B4-BE49-F238E27FC236}">
                <a16:creationId xmlns:a16="http://schemas.microsoft.com/office/drawing/2014/main" id="{FD80C779-BEF7-CD22-C4CB-215D7225EA4A}"/>
              </a:ext>
            </a:extLst>
          </p:cNvPr>
          <p:cNvSpPr txBox="1"/>
          <p:nvPr/>
        </p:nvSpPr>
        <p:spPr>
          <a:xfrm>
            <a:off x="5097295" y="934620"/>
            <a:ext cx="2944238"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LUNG</a:t>
            </a:r>
          </a:p>
        </p:txBody>
      </p:sp>
      <p:sp>
        <p:nvSpPr>
          <p:cNvPr id="10" name="CasellaDiTesto 9">
            <a:extLst>
              <a:ext uri="{FF2B5EF4-FFF2-40B4-BE49-F238E27FC236}">
                <a16:creationId xmlns:a16="http://schemas.microsoft.com/office/drawing/2014/main" id="{C0ED1C7E-E487-2F35-5730-FC663BC86A6C}"/>
              </a:ext>
            </a:extLst>
          </p:cNvPr>
          <p:cNvSpPr txBox="1"/>
          <p:nvPr/>
        </p:nvSpPr>
        <p:spPr>
          <a:xfrm>
            <a:off x="8041533" y="934620"/>
            <a:ext cx="2944239" cy="369332"/>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GB" dirty="0"/>
              <a:t>PANCREAS</a:t>
            </a:r>
          </a:p>
        </p:txBody>
      </p:sp>
      <p:pic>
        <p:nvPicPr>
          <p:cNvPr id="15" name="Immagine 14" descr="Immagine che contiene testo, schermata, Parallelo, diagramma&#10;&#10;Descrizione generata automaticamente">
            <a:extLst>
              <a:ext uri="{FF2B5EF4-FFF2-40B4-BE49-F238E27FC236}">
                <a16:creationId xmlns:a16="http://schemas.microsoft.com/office/drawing/2014/main" id="{BA615F12-3D1E-715B-6D3C-8145ACE26610}"/>
              </a:ext>
            </a:extLst>
          </p:cNvPr>
          <p:cNvPicPr>
            <a:picLocks noChangeAspect="1"/>
          </p:cNvPicPr>
          <p:nvPr/>
        </p:nvPicPr>
        <p:blipFill>
          <a:blip r:embed="rId3"/>
          <a:stretch>
            <a:fillRect/>
          </a:stretch>
        </p:blipFill>
        <p:spPr>
          <a:xfrm>
            <a:off x="2055976" y="2844778"/>
            <a:ext cx="3013022" cy="3157186"/>
          </a:xfrm>
          <a:prstGeom prst="rect">
            <a:avLst/>
          </a:prstGeom>
        </p:spPr>
      </p:pic>
      <p:pic>
        <p:nvPicPr>
          <p:cNvPr id="17" name="Immagine 16" descr="Immagine che contiene testo, schermata, Parallelo, diagramma&#10;&#10;Descrizione generata automaticamente">
            <a:extLst>
              <a:ext uri="{FF2B5EF4-FFF2-40B4-BE49-F238E27FC236}">
                <a16:creationId xmlns:a16="http://schemas.microsoft.com/office/drawing/2014/main" id="{708C0A94-62D5-B2BA-CA14-40DC555F9891}"/>
              </a:ext>
            </a:extLst>
          </p:cNvPr>
          <p:cNvPicPr>
            <a:picLocks noChangeAspect="1"/>
          </p:cNvPicPr>
          <p:nvPr/>
        </p:nvPicPr>
        <p:blipFill>
          <a:blip r:embed="rId4"/>
          <a:stretch>
            <a:fillRect/>
          </a:stretch>
        </p:blipFill>
        <p:spPr>
          <a:xfrm>
            <a:off x="5068998" y="2932363"/>
            <a:ext cx="2972535" cy="2982017"/>
          </a:xfrm>
          <a:prstGeom prst="rect">
            <a:avLst/>
          </a:prstGeom>
        </p:spPr>
      </p:pic>
      <p:pic>
        <p:nvPicPr>
          <p:cNvPr id="19" name="Immagine 18" descr="Immagine che contiene testo, diagramma, Parallelo, linea&#10;&#10;Descrizione generata automaticamente">
            <a:extLst>
              <a:ext uri="{FF2B5EF4-FFF2-40B4-BE49-F238E27FC236}">
                <a16:creationId xmlns:a16="http://schemas.microsoft.com/office/drawing/2014/main" id="{2F523BAD-86D4-AB04-B40F-F86535FCC599}"/>
              </a:ext>
            </a:extLst>
          </p:cNvPr>
          <p:cNvPicPr>
            <a:picLocks noChangeAspect="1"/>
          </p:cNvPicPr>
          <p:nvPr/>
        </p:nvPicPr>
        <p:blipFill>
          <a:blip r:embed="rId5"/>
          <a:stretch>
            <a:fillRect/>
          </a:stretch>
        </p:blipFill>
        <p:spPr>
          <a:xfrm>
            <a:off x="8082020" y="2932363"/>
            <a:ext cx="2972536" cy="2982017"/>
          </a:xfrm>
          <a:prstGeom prst="rect">
            <a:avLst/>
          </a:prstGeom>
        </p:spPr>
      </p:pic>
      <p:sp>
        <p:nvSpPr>
          <p:cNvPr id="3" name="Segnaposto numero diapositiva 2">
            <a:extLst>
              <a:ext uri="{FF2B5EF4-FFF2-40B4-BE49-F238E27FC236}">
                <a16:creationId xmlns:a16="http://schemas.microsoft.com/office/drawing/2014/main" id="{D181D0F6-CD8B-8A68-9045-B076BB628A0E}"/>
              </a:ext>
            </a:extLst>
          </p:cNvPr>
          <p:cNvSpPr>
            <a:spLocks noGrp="1"/>
          </p:cNvSpPr>
          <p:nvPr>
            <p:ph type="sldNum" sz="quarter" idx="12"/>
          </p:nvPr>
        </p:nvSpPr>
        <p:spPr/>
        <p:txBody>
          <a:bodyPr/>
          <a:lstStyle/>
          <a:p>
            <a:fld id="{B7F6E2C2-5483-224E-8D75-854E25C4C8BC}" type="slidenum">
              <a:rPr lang="it-IT" smtClean="0"/>
              <a:t>2</a:t>
            </a:fld>
            <a:endParaRPr lang="it-IT"/>
          </a:p>
        </p:txBody>
      </p:sp>
    </p:spTree>
    <p:extLst>
      <p:ext uri="{BB962C8B-B14F-4D97-AF65-F5344CB8AC3E}">
        <p14:creationId xmlns:p14="http://schemas.microsoft.com/office/powerpoint/2010/main" val="1167084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AB0F62B-977D-4DD3-8796-EBFA85D7F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F9F3306-A95D-B8F8-E9FE-C1E026151F78}"/>
              </a:ext>
            </a:extLst>
          </p:cNvPr>
          <p:cNvSpPr>
            <a:spLocks noGrp="1"/>
          </p:cNvSpPr>
          <p:nvPr>
            <p:ph type="title"/>
          </p:nvPr>
        </p:nvSpPr>
        <p:spPr>
          <a:xfrm>
            <a:off x="838200" y="347545"/>
            <a:ext cx="5995646" cy="568289"/>
          </a:xfrm>
        </p:spPr>
        <p:txBody>
          <a:bodyPr anchor="b">
            <a:normAutofit fontScale="90000"/>
          </a:bodyPr>
          <a:lstStyle/>
          <a:p>
            <a:r>
              <a:rPr lang="en-GB" sz="4000" dirty="0"/>
              <a:t>Normalization</a:t>
            </a:r>
          </a:p>
        </p:txBody>
      </p:sp>
      <p:pic>
        <p:nvPicPr>
          <p:cNvPr id="24" name="Segnaposto contenuto 23" descr="Immagine che contiene testo, schermata, numero, Carattere&#10;&#10;Descrizione generata automaticamente">
            <a:extLst>
              <a:ext uri="{FF2B5EF4-FFF2-40B4-BE49-F238E27FC236}">
                <a16:creationId xmlns:a16="http://schemas.microsoft.com/office/drawing/2014/main" id="{7356488C-016D-4252-DA7C-173CBAD39102}"/>
              </a:ext>
            </a:extLst>
          </p:cNvPr>
          <p:cNvPicPr>
            <a:picLocks noGrp="1" noChangeAspect="1"/>
          </p:cNvPicPr>
          <p:nvPr>
            <p:ph idx="1"/>
          </p:nvPr>
        </p:nvPicPr>
        <p:blipFill>
          <a:blip r:embed="rId3"/>
          <a:stretch>
            <a:fillRect/>
          </a:stretch>
        </p:blipFill>
        <p:spPr>
          <a:xfrm>
            <a:off x="579659" y="1727834"/>
            <a:ext cx="5674528" cy="3155181"/>
          </a:xfrm>
        </p:spPr>
      </p:pic>
      <p:pic>
        <p:nvPicPr>
          <p:cNvPr id="19" name="Segnaposto contenuto 18" descr="Immagine che contiene testo, diagramma, Rettangolo, Parallelo&#10;&#10;Descrizione generata automaticamente">
            <a:extLst>
              <a:ext uri="{FF2B5EF4-FFF2-40B4-BE49-F238E27FC236}">
                <a16:creationId xmlns:a16="http://schemas.microsoft.com/office/drawing/2014/main" id="{D8A884EA-81C0-1973-D25F-A99BAA48D817}"/>
              </a:ext>
            </a:extLst>
          </p:cNvPr>
          <p:cNvPicPr>
            <a:picLocks noChangeAspect="1"/>
          </p:cNvPicPr>
          <p:nvPr/>
        </p:nvPicPr>
        <p:blipFill>
          <a:blip r:embed="rId4"/>
          <a:stretch>
            <a:fillRect/>
          </a:stretch>
        </p:blipFill>
        <p:spPr>
          <a:xfrm>
            <a:off x="6833847" y="347545"/>
            <a:ext cx="4519954" cy="2824971"/>
          </a:xfrm>
          <a:prstGeom prst="rect">
            <a:avLst/>
          </a:prstGeom>
        </p:spPr>
      </p:pic>
      <p:pic>
        <p:nvPicPr>
          <p:cNvPr id="21" name="Immagine 20" descr="Immagine che contiene testo, diagramma, Rettangolo, Parallelo&#10;&#10;Descrizione generata automaticamente">
            <a:extLst>
              <a:ext uri="{FF2B5EF4-FFF2-40B4-BE49-F238E27FC236}">
                <a16:creationId xmlns:a16="http://schemas.microsoft.com/office/drawing/2014/main" id="{C85F1561-74ED-B3FB-C83D-11B5E6EA8114}"/>
              </a:ext>
            </a:extLst>
          </p:cNvPr>
          <p:cNvPicPr>
            <a:picLocks noChangeAspect="1"/>
          </p:cNvPicPr>
          <p:nvPr/>
        </p:nvPicPr>
        <p:blipFill>
          <a:blip r:embed="rId5"/>
          <a:stretch>
            <a:fillRect/>
          </a:stretch>
        </p:blipFill>
        <p:spPr>
          <a:xfrm>
            <a:off x="6833847" y="3305425"/>
            <a:ext cx="4519954" cy="2824971"/>
          </a:xfrm>
          <a:prstGeom prst="rect">
            <a:avLst/>
          </a:prstGeom>
        </p:spPr>
      </p:pic>
      <p:sp>
        <p:nvSpPr>
          <p:cNvPr id="3" name="CasellaDiTesto 2">
            <a:extLst>
              <a:ext uri="{FF2B5EF4-FFF2-40B4-BE49-F238E27FC236}">
                <a16:creationId xmlns:a16="http://schemas.microsoft.com/office/drawing/2014/main" id="{FDB11BEF-38E0-9BF0-3DA3-B9839F079287}"/>
              </a:ext>
            </a:extLst>
          </p:cNvPr>
          <p:cNvSpPr txBox="1"/>
          <p:nvPr/>
        </p:nvSpPr>
        <p:spPr>
          <a:xfrm>
            <a:off x="8057320" y="338445"/>
            <a:ext cx="2073003" cy="261610"/>
          </a:xfrm>
          <a:prstGeom prst="rect">
            <a:avLst/>
          </a:prstGeom>
          <a:noFill/>
        </p:spPr>
        <p:txBody>
          <a:bodyPr wrap="none" rtlCol="0">
            <a:spAutoFit/>
          </a:bodyPr>
          <a:lstStyle/>
          <a:p>
            <a:r>
              <a:rPr lang="en-GB" sz="1100" dirty="0"/>
              <a:t>Log(CPM) before normalization</a:t>
            </a:r>
          </a:p>
        </p:txBody>
      </p:sp>
      <p:sp>
        <p:nvSpPr>
          <p:cNvPr id="4" name="CasellaDiTesto 3">
            <a:extLst>
              <a:ext uri="{FF2B5EF4-FFF2-40B4-BE49-F238E27FC236}">
                <a16:creationId xmlns:a16="http://schemas.microsoft.com/office/drawing/2014/main" id="{60723155-BE54-EA0A-25AD-E74013A3D64B}"/>
              </a:ext>
            </a:extLst>
          </p:cNvPr>
          <p:cNvSpPr txBox="1"/>
          <p:nvPr/>
        </p:nvSpPr>
        <p:spPr>
          <a:xfrm>
            <a:off x="8112622" y="3285654"/>
            <a:ext cx="1962397" cy="261610"/>
          </a:xfrm>
          <a:prstGeom prst="rect">
            <a:avLst/>
          </a:prstGeom>
          <a:noFill/>
        </p:spPr>
        <p:txBody>
          <a:bodyPr wrap="none" rtlCol="0">
            <a:spAutoFit/>
          </a:bodyPr>
          <a:lstStyle/>
          <a:p>
            <a:r>
              <a:rPr lang="en-GB" sz="1100" dirty="0"/>
              <a:t>Log(CPM) after normalization</a:t>
            </a:r>
          </a:p>
        </p:txBody>
      </p:sp>
      <p:sp>
        <p:nvSpPr>
          <p:cNvPr id="5" name="Segnaposto numero diapositiva 4">
            <a:extLst>
              <a:ext uri="{FF2B5EF4-FFF2-40B4-BE49-F238E27FC236}">
                <a16:creationId xmlns:a16="http://schemas.microsoft.com/office/drawing/2014/main" id="{AD5ACA7E-310A-D108-63D1-E4C91E44DB59}"/>
              </a:ext>
            </a:extLst>
          </p:cNvPr>
          <p:cNvSpPr>
            <a:spLocks noGrp="1"/>
          </p:cNvSpPr>
          <p:nvPr>
            <p:ph type="sldNum" sz="quarter" idx="12"/>
          </p:nvPr>
        </p:nvSpPr>
        <p:spPr/>
        <p:txBody>
          <a:bodyPr/>
          <a:lstStyle/>
          <a:p>
            <a:fld id="{B7F6E2C2-5483-224E-8D75-854E25C4C8BC}" type="slidenum">
              <a:rPr lang="it-IT" smtClean="0"/>
              <a:t>3</a:t>
            </a:fld>
            <a:endParaRPr lang="it-IT"/>
          </a:p>
        </p:txBody>
      </p:sp>
    </p:spTree>
    <p:extLst>
      <p:ext uri="{BB962C8B-B14F-4D97-AF65-F5344CB8AC3E}">
        <p14:creationId xmlns:p14="http://schemas.microsoft.com/office/powerpoint/2010/main" val="175824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9ECB394-E2A4-5F6A-DAB4-0ACB50C61D48}"/>
              </a:ext>
            </a:extLst>
          </p:cNvPr>
          <p:cNvSpPr>
            <a:spLocks noGrp="1"/>
          </p:cNvSpPr>
          <p:nvPr>
            <p:ph type="title"/>
          </p:nvPr>
        </p:nvSpPr>
        <p:spPr>
          <a:xfrm>
            <a:off x="469899" y="147951"/>
            <a:ext cx="6654801" cy="678156"/>
          </a:xfrm>
        </p:spPr>
        <p:txBody>
          <a:bodyPr anchor="b">
            <a:normAutofit/>
          </a:bodyPr>
          <a:lstStyle/>
          <a:p>
            <a:r>
              <a:rPr lang="en-GB" sz="3600" dirty="0"/>
              <a:t>Two-dimensional projection</a:t>
            </a:r>
          </a:p>
        </p:txBody>
      </p:sp>
      <p:pic>
        <p:nvPicPr>
          <p:cNvPr id="4" name="Immagine 3">
            <a:extLst>
              <a:ext uri="{FF2B5EF4-FFF2-40B4-BE49-F238E27FC236}">
                <a16:creationId xmlns:a16="http://schemas.microsoft.com/office/drawing/2014/main" id="{9721DE9F-9F5E-152D-BA56-52DD2AC95E27}"/>
              </a:ext>
            </a:extLst>
          </p:cNvPr>
          <p:cNvPicPr>
            <a:picLocks noChangeAspect="1"/>
          </p:cNvPicPr>
          <p:nvPr/>
        </p:nvPicPr>
        <p:blipFill>
          <a:blip r:embed="rId2"/>
          <a:stretch>
            <a:fillRect/>
          </a:stretch>
        </p:blipFill>
        <p:spPr>
          <a:xfrm>
            <a:off x="1606994" y="826107"/>
            <a:ext cx="8978012" cy="5699086"/>
          </a:xfrm>
          <a:prstGeom prst="rect">
            <a:avLst/>
          </a:prstGeom>
        </p:spPr>
      </p:pic>
      <p:sp>
        <p:nvSpPr>
          <p:cNvPr id="3" name="Segnaposto numero diapositiva 2">
            <a:extLst>
              <a:ext uri="{FF2B5EF4-FFF2-40B4-BE49-F238E27FC236}">
                <a16:creationId xmlns:a16="http://schemas.microsoft.com/office/drawing/2014/main" id="{A26C1A49-B206-FF92-79AA-23994CC14804}"/>
              </a:ext>
            </a:extLst>
          </p:cNvPr>
          <p:cNvSpPr>
            <a:spLocks noGrp="1"/>
          </p:cNvSpPr>
          <p:nvPr>
            <p:ph type="sldNum" sz="quarter" idx="12"/>
          </p:nvPr>
        </p:nvSpPr>
        <p:spPr/>
        <p:txBody>
          <a:bodyPr/>
          <a:lstStyle/>
          <a:p>
            <a:fld id="{B7F6E2C2-5483-224E-8D75-854E25C4C8BC}" type="slidenum">
              <a:rPr lang="it-IT" smtClean="0"/>
              <a:t>4</a:t>
            </a:fld>
            <a:endParaRPr lang="it-IT"/>
          </a:p>
        </p:txBody>
      </p:sp>
    </p:spTree>
    <p:extLst>
      <p:ext uri="{BB962C8B-B14F-4D97-AF65-F5344CB8AC3E}">
        <p14:creationId xmlns:p14="http://schemas.microsoft.com/office/powerpoint/2010/main" val="220265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A2ECA12-181E-CD10-4FDD-519A1556FA03}"/>
              </a:ext>
            </a:extLst>
          </p:cNvPr>
          <p:cNvSpPr>
            <a:spLocks noGrp="1"/>
          </p:cNvSpPr>
          <p:nvPr>
            <p:ph type="title"/>
          </p:nvPr>
        </p:nvSpPr>
        <p:spPr>
          <a:xfrm>
            <a:off x="838200" y="250687"/>
            <a:ext cx="9550942" cy="662125"/>
          </a:xfrm>
        </p:spPr>
        <p:txBody>
          <a:bodyPr anchor="b">
            <a:normAutofit/>
          </a:bodyPr>
          <a:lstStyle/>
          <a:p>
            <a:r>
              <a:rPr lang="en-GB" sz="3600" dirty="0"/>
              <a:t>Relationship between mean/variance</a:t>
            </a:r>
          </a:p>
        </p:txBody>
      </p:sp>
      <p:pic>
        <p:nvPicPr>
          <p:cNvPr id="5" name="Segnaposto contenuto 4" descr="Immagine che contiene schermata, testo, diagramma, linea&#10;&#10;Descrizione generata automaticamente">
            <a:extLst>
              <a:ext uri="{FF2B5EF4-FFF2-40B4-BE49-F238E27FC236}">
                <a16:creationId xmlns:a16="http://schemas.microsoft.com/office/drawing/2014/main" id="{0F6F1C58-07BC-F1A8-E0C8-ABC0F6A2F4BE}"/>
              </a:ext>
            </a:extLst>
          </p:cNvPr>
          <p:cNvPicPr>
            <a:picLocks noChangeAspect="1"/>
          </p:cNvPicPr>
          <p:nvPr/>
        </p:nvPicPr>
        <p:blipFill>
          <a:blip r:embed="rId3"/>
          <a:stretch>
            <a:fillRect/>
          </a:stretch>
        </p:blipFill>
        <p:spPr>
          <a:xfrm>
            <a:off x="1491938" y="854143"/>
            <a:ext cx="9205073" cy="5753170"/>
          </a:xfrm>
          <a:prstGeom prst="rect">
            <a:avLst/>
          </a:prstGeom>
        </p:spPr>
      </p:pic>
      <p:sp>
        <p:nvSpPr>
          <p:cNvPr id="3" name="Segnaposto numero diapositiva 2">
            <a:extLst>
              <a:ext uri="{FF2B5EF4-FFF2-40B4-BE49-F238E27FC236}">
                <a16:creationId xmlns:a16="http://schemas.microsoft.com/office/drawing/2014/main" id="{74B1BCCD-34A6-A7FF-E92C-BBB31BC493C5}"/>
              </a:ext>
            </a:extLst>
          </p:cNvPr>
          <p:cNvSpPr>
            <a:spLocks noGrp="1"/>
          </p:cNvSpPr>
          <p:nvPr>
            <p:ph type="sldNum" sz="quarter" idx="12"/>
          </p:nvPr>
        </p:nvSpPr>
        <p:spPr/>
        <p:txBody>
          <a:bodyPr/>
          <a:lstStyle/>
          <a:p>
            <a:fld id="{B7F6E2C2-5483-224E-8D75-854E25C4C8BC}" type="slidenum">
              <a:rPr lang="it-IT" smtClean="0"/>
              <a:t>5</a:t>
            </a:fld>
            <a:endParaRPr lang="it-IT"/>
          </a:p>
        </p:txBody>
      </p:sp>
    </p:spTree>
    <p:extLst>
      <p:ext uri="{BB962C8B-B14F-4D97-AF65-F5344CB8AC3E}">
        <p14:creationId xmlns:p14="http://schemas.microsoft.com/office/powerpoint/2010/main" val="324347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0">
            <a:extLst>
              <a:ext uri="{FF2B5EF4-FFF2-40B4-BE49-F238E27FC236}">
                <a16:creationId xmlns:a16="http://schemas.microsoft.com/office/drawing/2014/main" id="{99E115D7-68EB-4590-9BD1-A56D94144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DCB4851-79B8-9740-AF88-FC99CA85A42B}"/>
              </a:ext>
            </a:extLst>
          </p:cNvPr>
          <p:cNvSpPr>
            <a:spLocks noGrp="1"/>
          </p:cNvSpPr>
          <p:nvPr>
            <p:ph type="title"/>
          </p:nvPr>
        </p:nvSpPr>
        <p:spPr>
          <a:xfrm>
            <a:off x="290200" y="302954"/>
            <a:ext cx="5344742" cy="568600"/>
          </a:xfrm>
        </p:spPr>
        <p:txBody>
          <a:bodyPr vert="horz" lIns="91440" tIns="45720" rIns="91440" bIns="45720" rtlCol="0" anchor="b">
            <a:normAutofit fontScale="90000"/>
          </a:bodyPr>
          <a:lstStyle/>
          <a:p>
            <a:r>
              <a:rPr lang="en-US" sz="4000" kern="1200" dirty="0">
                <a:latin typeface="+mj-lt"/>
                <a:ea typeface="+mj-ea"/>
                <a:cs typeface="+mj-cs"/>
              </a:rPr>
              <a:t>Summarizing DE genes</a:t>
            </a:r>
          </a:p>
        </p:txBody>
      </p:sp>
      <p:sp>
        <p:nvSpPr>
          <p:cNvPr id="20" name="Rettangolo 19">
            <a:extLst>
              <a:ext uri="{FF2B5EF4-FFF2-40B4-BE49-F238E27FC236}">
                <a16:creationId xmlns:a16="http://schemas.microsoft.com/office/drawing/2014/main" id="{F5DFD6EA-2AE7-2C6F-5EB4-844AD0353D97}"/>
              </a:ext>
            </a:extLst>
          </p:cNvPr>
          <p:cNvSpPr/>
          <p:nvPr/>
        </p:nvSpPr>
        <p:spPr>
          <a:xfrm flipH="1" flipV="1">
            <a:off x="3086950" y="6314175"/>
            <a:ext cx="110495" cy="104830"/>
          </a:xfrm>
          <a:prstGeom prst="rect">
            <a:avLst/>
          </a:prstGeom>
          <a:solidFill>
            <a:schemeClr val="bg2">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tangolo 20">
            <a:extLst>
              <a:ext uri="{FF2B5EF4-FFF2-40B4-BE49-F238E27FC236}">
                <a16:creationId xmlns:a16="http://schemas.microsoft.com/office/drawing/2014/main" id="{C886B62F-7B12-DA04-148E-553181130452}"/>
              </a:ext>
            </a:extLst>
          </p:cNvPr>
          <p:cNvSpPr/>
          <p:nvPr/>
        </p:nvSpPr>
        <p:spPr>
          <a:xfrm flipH="1" flipV="1">
            <a:off x="1379069" y="6314175"/>
            <a:ext cx="110495" cy="104830"/>
          </a:xfrm>
          <a:prstGeom prst="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asellaDiTesto 21">
            <a:extLst>
              <a:ext uri="{FF2B5EF4-FFF2-40B4-BE49-F238E27FC236}">
                <a16:creationId xmlns:a16="http://schemas.microsoft.com/office/drawing/2014/main" id="{B1756FD9-0138-F03D-A9E2-4E79DC06E97B}"/>
              </a:ext>
            </a:extLst>
          </p:cNvPr>
          <p:cNvSpPr txBox="1"/>
          <p:nvPr/>
        </p:nvSpPr>
        <p:spPr>
          <a:xfrm>
            <a:off x="1497009" y="6197313"/>
            <a:ext cx="1275477" cy="338554"/>
          </a:xfrm>
          <a:prstGeom prst="rect">
            <a:avLst/>
          </a:prstGeom>
          <a:noFill/>
        </p:spPr>
        <p:txBody>
          <a:bodyPr wrap="none" rtlCol="0">
            <a:spAutoFit/>
          </a:bodyPr>
          <a:lstStyle/>
          <a:p>
            <a:r>
              <a:rPr lang="en-GB" sz="1600" dirty="0"/>
              <a:t>Upregulated</a:t>
            </a:r>
          </a:p>
        </p:txBody>
      </p:sp>
      <p:sp>
        <p:nvSpPr>
          <p:cNvPr id="45" name="CasellaDiTesto 44">
            <a:extLst>
              <a:ext uri="{FF2B5EF4-FFF2-40B4-BE49-F238E27FC236}">
                <a16:creationId xmlns:a16="http://schemas.microsoft.com/office/drawing/2014/main" id="{D5795BD6-2512-764A-115B-CA1954025765}"/>
              </a:ext>
            </a:extLst>
          </p:cNvPr>
          <p:cNvSpPr txBox="1"/>
          <p:nvPr/>
        </p:nvSpPr>
        <p:spPr>
          <a:xfrm>
            <a:off x="3197445" y="6216492"/>
            <a:ext cx="1534779" cy="338554"/>
          </a:xfrm>
          <a:prstGeom prst="rect">
            <a:avLst/>
          </a:prstGeom>
          <a:noFill/>
        </p:spPr>
        <p:txBody>
          <a:bodyPr wrap="none" rtlCol="0">
            <a:spAutoFit/>
          </a:bodyPr>
          <a:lstStyle/>
          <a:p>
            <a:r>
              <a:rPr lang="en-GB" sz="1600" dirty="0"/>
              <a:t>Downregulated</a:t>
            </a:r>
          </a:p>
        </p:txBody>
      </p:sp>
      <p:sp>
        <p:nvSpPr>
          <p:cNvPr id="46" name="CasellaDiTesto 45">
            <a:extLst>
              <a:ext uri="{FF2B5EF4-FFF2-40B4-BE49-F238E27FC236}">
                <a16:creationId xmlns:a16="http://schemas.microsoft.com/office/drawing/2014/main" id="{EEBDF35C-000A-C2AB-D05D-2927441AE375}"/>
              </a:ext>
            </a:extLst>
          </p:cNvPr>
          <p:cNvSpPr txBox="1"/>
          <p:nvPr/>
        </p:nvSpPr>
        <p:spPr>
          <a:xfrm>
            <a:off x="290200" y="844811"/>
            <a:ext cx="5514074" cy="615553"/>
          </a:xfrm>
          <a:prstGeom prst="rect">
            <a:avLst/>
          </a:prstGeom>
          <a:noFill/>
        </p:spPr>
        <p:txBody>
          <a:bodyPr wrap="none" rtlCol="0">
            <a:spAutoFit/>
          </a:bodyPr>
          <a:lstStyle/>
          <a:p>
            <a:pPr marL="285750" indent="-285750">
              <a:buFont typeface="Arial" panose="020B0604020202020204" pitchFamily="34" charset="0"/>
              <a:buChar char="•"/>
            </a:pPr>
            <a:r>
              <a:rPr lang="it-IT" sz="1600" dirty="0" err="1">
                <a:effectLst/>
              </a:rPr>
              <a:t>Number</a:t>
            </a:r>
            <a:r>
              <a:rPr lang="it-IT" sz="1600" dirty="0">
                <a:effectLst/>
              </a:rPr>
              <a:t> of </a:t>
            </a:r>
            <a:r>
              <a:rPr lang="it-IT" sz="1600" dirty="0" err="1">
                <a:effectLst/>
              </a:rPr>
              <a:t>genes</a:t>
            </a:r>
            <a:r>
              <a:rPr lang="it-IT" sz="1600" dirty="0">
                <a:effectLst/>
              </a:rPr>
              <a:t> up/down </a:t>
            </a:r>
            <a:r>
              <a:rPr lang="it-IT" sz="1600" dirty="0" err="1">
                <a:effectLst/>
              </a:rPr>
              <a:t>regulated</a:t>
            </a:r>
            <a:r>
              <a:rPr lang="it-IT" sz="1600" dirty="0">
                <a:effectLst/>
              </a:rPr>
              <a:t> in </a:t>
            </a:r>
            <a:r>
              <a:rPr lang="it-IT" sz="1600" dirty="0" err="1">
                <a:effectLst/>
              </a:rPr>
              <a:t>each</a:t>
            </a:r>
            <a:r>
              <a:rPr lang="it-IT" sz="1600" dirty="0">
                <a:effectLst/>
              </a:rPr>
              <a:t> </a:t>
            </a:r>
            <a:r>
              <a:rPr lang="it-IT" sz="1600" dirty="0" err="1">
                <a:effectLst/>
              </a:rPr>
              <a:t>comparison</a:t>
            </a:r>
            <a:r>
              <a:rPr lang="it-IT" sz="1600" dirty="0">
                <a:effectLst/>
              </a:rPr>
              <a:t> </a:t>
            </a:r>
          </a:p>
          <a:p>
            <a:pPr marL="285750" indent="-285750">
              <a:buFont typeface="Arial" panose="020B0604020202020204" pitchFamily="34" charset="0"/>
              <a:buChar char="•"/>
            </a:pPr>
            <a:endParaRPr lang="en-GB" dirty="0"/>
          </a:p>
        </p:txBody>
      </p:sp>
      <p:sp>
        <p:nvSpPr>
          <p:cNvPr id="47" name="CasellaDiTesto 46">
            <a:extLst>
              <a:ext uri="{FF2B5EF4-FFF2-40B4-BE49-F238E27FC236}">
                <a16:creationId xmlns:a16="http://schemas.microsoft.com/office/drawing/2014/main" id="{2F0B79C0-CC9E-0434-1E39-DF85F1C1272E}"/>
              </a:ext>
            </a:extLst>
          </p:cNvPr>
          <p:cNvSpPr txBox="1"/>
          <p:nvPr/>
        </p:nvSpPr>
        <p:spPr>
          <a:xfrm>
            <a:off x="6094475" y="843630"/>
            <a:ext cx="4482540"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effectLst/>
              </a:rPr>
              <a:t>Number</a:t>
            </a:r>
            <a:r>
              <a:rPr lang="it-IT" sz="1600" dirty="0">
                <a:effectLst/>
              </a:rPr>
              <a:t> of </a:t>
            </a:r>
            <a:r>
              <a:rPr lang="it-IT" sz="1600" dirty="0" err="1">
                <a:effectLst/>
              </a:rPr>
              <a:t>genes</a:t>
            </a:r>
            <a:r>
              <a:rPr lang="it-IT" sz="1600" dirty="0">
                <a:effectLst/>
              </a:rPr>
              <a:t> </a:t>
            </a:r>
            <a:r>
              <a:rPr lang="it-IT" sz="1600" dirty="0" err="1">
                <a:effectLst/>
              </a:rPr>
              <a:t>resulting</a:t>
            </a:r>
            <a:r>
              <a:rPr lang="it-IT" sz="1600" dirty="0">
                <a:effectLst/>
              </a:rPr>
              <a:t> to be up </a:t>
            </a:r>
            <a:r>
              <a:rPr lang="it-IT" sz="1600" dirty="0" err="1">
                <a:effectLst/>
              </a:rPr>
              <a:t>regulated</a:t>
            </a:r>
            <a:r>
              <a:rPr lang="it-IT" sz="1600" dirty="0">
                <a:effectLst/>
              </a:rPr>
              <a:t> in a </a:t>
            </a:r>
            <a:r>
              <a:rPr lang="it-IT" sz="1600" dirty="0" err="1">
                <a:effectLst/>
              </a:rPr>
              <a:t>tissue</a:t>
            </a:r>
            <a:r>
              <a:rPr lang="it-IT" sz="1600" dirty="0">
                <a:effectLst/>
              </a:rPr>
              <a:t> with </a:t>
            </a:r>
            <a:r>
              <a:rPr lang="it-IT" sz="1600" dirty="0" err="1">
                <a:effectLst/>
              </a:rPr>
              <a:t>respect</a:t>
            </a:r>
            <a:r>
              <a:rPr lang="it-IT" sz="1600" dirty="0">
                <a:effectLst/>
              </a:rPr>
              <a:t> to </a:t>
            </a:r>
            <a:r>
              <a:rPr lang="it-IT" sz="1600" dirty="0" err="1">
                <a:effectLst/>
              </a:rPr>
              <a:t>both</a:t>
            </a:r>
            <a:r>
              <a:rPr lang="it-IT" sz="1600" dirty="0">
                <a:effectLst/>
              </a:rPr>
              <a:t> the </a:t>
            </a:r>
            <a:r>
              <a:rPr lang="it-IT" sz="1600" dirty="0" err="1">
                <a:effectLst/>
              </a:rPr>
              <a:t>other</a:t>
            </a:r>
            <a:r>
              <a:rPr lang="it-IT" sz="1600" dirty="0">
                <a:effectLst/>
              </a:rPr>
              <a:t> </a:t>
            </a:r>
            <a:r>
              <a:rPr lang="it-IT" sz="1600" dirty="0" err="1">
                <a:effectLst/>
              </a:rPr>
              <a:t>two</a:t>
            </a:r>
            <a:r>
              <a:rPr lang="it-IT" sz="1600" dirty="0">
                <a:effectLst/>
              </a:rPr>
              <a:t> </a:t>
            </a:r>
          </a:p>
          <a:p>
            <a:endParaRPr lang="en-GB" dirty="0"/>
          </a:p>
        </p:txBody>
      </p:sp>
      <p:pic>
        <p:nvPicPr>
          <p:cNvPr id="13" name="Immagine 12" descr="Immagine che contiene testo, schermata, Carattere, numero&#10;&#10;Descrizione generata automaticamente">
            <a:extLst>
              <a:ext uri="{FF2B5EF4-FFF2-40B4-BE49-F238E27FC236}">
                <a16:creationId xmlns:a16="http://schemas.microsoft.com/office/drawing/2014/main" id="{43B24935-7CD2-DC1D-F37C-1CAAB0BB968A}"/>
              </a:ext>
            </a:extLst>
          </p:cNvPr>
          <p:cNvPicPr>
            <a:picLocks noChangeAspect="1"/>
          </p:cNvPicPr>
          <p:nvPr/>
        </p:nvPicPr>
        <p:blipFill>
          <a:blip r:embed="rId3"/>
          <a:stretch>
            <a:fillRect/>
          </a:stretch>
        </p:blipFill>
        <p:spPr>
          <a:xfrm>
            <a:off x="945457" y="1518796"/>
            <a:ext cx="4203560" cy="1870266"/>
          </a:xfrm>
          <a:prstGeom prst="rect">
            <a:avLst/>
          </a:prstGeom>
        </p:spPr>
      </p:pic>
      <p:pic>
        <p:nvPicPr>
          <p:cNvPr id="16" name="Immagine 15" descr="Immagine che contiene testo, schermata, diagramma, Rettangolo&#10;&#10;Descrizione generata automaticamente">
            <a:extLst>
              <a:ext uri="{FF2B5EF4-FFF2-40B4-BE49-F238E27FC236}">
                <a16:creationId xmlns:a16="http://schemas.microsoft.com/office/drawing/2014/main" id="{3B2FE745-3971-DB09-F69C-C703B463D29B}"/>
              </a:ext>
            </a:extLst>
          </p:cNvPr>
          <p:cNvPicPr>
            <a:picLocks noChangeAspect="1"/>
          </p:cNvPicPr>
          <p:nvPr/>
        </p:nvPicPr>
        <p:blipFill>
          <a:blip r:embed="rId4"/>
          <a:stretch>
            <a:fillRect/>
          </a:stretch>
        </p:blipFill>
        <p:spPr>
          <a:xfrm>
            <a:off x="992330" y="3548182"/>
            <a:ext cx="3940482" cy="2638336"/>
          </a:xfrm>
          <a:prstGeom prst="rect">
            <a:avLst/>
          </a:prstGeom>
        </p:spPr>
      </p:pic>
      <p:pic>
        <p:nvPicPr>
          <p:cNvPr id="18" name="Immagine 17" descr="Immagine che contiene testo, schermata, Carattere, numero&#10;&#10;Descrizione generata automaticamente">
            <a:extLst>
              <a:ext uri="{FF2B5EF4-FFF2-40B4-BE49-F238E27FC236}">
                <a16:creationId xmlns:a16="http://schemas.microsoft.com/office/drawing/2014/main" id="{E9B49AAD-FC0F-7295-4405-13BC8A9894CE}"/>
              </a:ext>
            </a:extLst>
          </p:cNvPr>
          <p:cNvPicPr>
            <a:picLocks noChangeAspect="1"/>
          </p:cNvPicPr>
          <p:nvPr/>
        </p:nvPicPr>
        <p:blipFill>
          <a:blip r:embed="rId5"/>
          <a:stretch>
            <a:fillRect/>
          </a:stretch>
        </p:blipFill>
        <p:spPr>
          <a:xfrm>
            <a:off x="6229479" y="1514250"/>
            <a:ext cx="4328578" cy="1897843"/>
          </a:xfrm>
          <a:prstGeom prst="rect">
            <a:avLst/>
          </a:prstGeom>
        </p:spPr>
      </p:pic>
      <p:pic>
        <p:nvPicPr>
          <p:cNvPr id="23" name="Immagine 22" descr="Immagine che contiene testo, schermata, diagramma, schizzo&#10;&#10;Descrizione generata automaticamente">
            <a:extLst>
              <a:ext uri="{FF2B5EF4-FFF2-40B4-BE49-F238E27FC236}">
                <a16:creationId xmlns:a16="http://schemas.microsoft.com/office/drawing/2014/main" id="{985DD2C9-38E3-419A-C443-6B0AAA9B56DE}"/>
              </a:ext>
            </a:extLst>
          </p:cNvPr>
          <p:cNvPicPr>
            <a:picLocks noChangeAspect="1"/>
          </p:cNvPicPr>
          <p:nvPr/>
        </p:nvPicPr>
        <p:blipFill>
          <a:blip r:embed="rId6"/>
          <a:stretch>
            <a:fillRect/>
          </a:stretch>
        </p:blipFill>
        <p:spPr>
          <a:xfrm>
            <a:off x="6320735" y="3637444"/>
            <a:ext cx="3851933" cy="2579048"/>
          </a:xfrm>
          <a:prstGeom prst="rect">
            <a:avLst/>
          </a:prstGeom>
        </p:spPr>
      </p:pic>
      <p:sp>
        <p:nvSpPr>
          <p:cNvPr id="3" name="Segnaposto numero diapositiva 2">
            <a:extLst>
              <a:ext uri="{FF2B5EF4-FFF2-40B4-BE49-F238E27FC236}">
                <a16:creationId xmlns:a16="http://schemas.microsoft.com/office/drawing/2014/main" id="{DCF6FC27-A547-0882-6517-046E02DE4686}"/>
              </a:ext>
            </a:extLst>
          </p:cNvPr>
          <p:cNvSpPr>
            <a:spLocks noGrp="1"/>
          </p:cNvSpPr>
          <p:nvPr>
            <p:ph type="sldNum" sz="quarter" idx="12"/>
          </p:nvPr>
        </p:nvSpPr>
        <p:spPr/>
        <p:txBody>
          <a:bodyPr/>
          <a:lstStyle/>
          <a:p>
            <a:fld id="{B7F6E2C2-5483-224E-8D75-854E25C4C8BC}" type="slidenum">
              <a:rPr lang="it-IT" smtClean="0"/>
              <a:t>6</a:t>
            </a:fld>
            <a:endParaRPr lang="it-IT"/>
          </a:p>
        </p:txBody>
      </p:sp>
    </p:spTree>
    <p:extLst>
      <p:ext uri="{BB962C8B-B14F-4D97-AF65-F5344CB8AC3E}">
        <p14:creationId xmlns:p14="http://schemas.microsoft.com/office/powerpoint/2010/main" val="3596363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D84275-662D-27EC-44D4-CAAB8EDC7506}"/>
              </a:ext>
            </a:extLst>
          </p:cNvPr>
          <p:cNvSpPr>
            <a:spLocks noGrp="1"/>
          </p:cNvSpPr>
          <p:nvPr>
            <p:ph type="title"/>
          </p:nvPr>
        </p:nvSpPr>
        <p:spPr>
          <a:xfrm>
            <a:off x="665932" y="262070"/>
            <a:ext cx="10515600" cy="539547"/>
          </a:xfrm>
        </p:spPr>
        <p:txBody>
          <a:bodyPr>
            <a:normAutofit fontScale="90000"/>
          </a:bodyPr>
          <a:lstStyle/>
          <a:p>
            <a:r>
              <a:rPr lang="en-GB" sz="3600" dirty="0"/>
              <a:t>Gene overrepresented in brain – GRIN1</a:t>
            </a:r>
          </a:p>
        </p:txBody>
      </p:sp>
      <p:sp>
        <p:nvSpPr>
          <p:cNvPr id="4" name="Segnaposto numero diapositiva 3">
            <a:extLst>
              <a:ext uri="{FF2B5EF4-FFF2-40B4-BE49-F238E27FC236}">
                <a16:creationId xmlns:a16="http://schemas.microsoft.com/office/drawing/2014/main" id="{9AC81E90-8534-E926-C193-C8DD9DAFCA4E}"/>
              </a:ext>
            </a:extLst>
          </p:cNvPr>
          <p:cNvSpPr>
            <a:spLocks noGrp="1"/>
          </p:cNvSpPr>
          <p:nvPr>
            <p:ph type="sldNum" sz="quarter" idx="12"/>
          </p:nvPr>
        </p:nvSpPr>
        <p:spPr/>
        <p:txBody>
          <a:bodyPr/>
          <a:lstStyle/>
          <a:p>
            <a:fld id="{B7F6E2C2-5483-224E-8D75-854E25C4C8BC}" type="slidenum">
              <a:rPr lang="it-IT" smtClean="0"/>
              <a:t>7</a:t>
            </a:fld>
            <a:endParaRPr lang="it-IT"/>
          </a:p>
        </p:txBody>
      </p:sp>
      <p:pic>
        <p:nvPicPr>
          <p:cNvPr id="14" name="Immagine 13">
            <a:extLst>
              <a:ext uri="{FF2B5EF4-FFF2-40B4-BE49-F238E27FC236}">
                <a16:creationId xmlns:a16="http://schemas.microsoft.com/office/drawing/2014/main" id="{0CF0675C-CADA-B156-3ED8-6A7A75695C9F}"/>
              </a:ext>
            </a:extLst>
          </p:cNvPr>
          <p:cNvPicPr>
            <a:picLocks noChangeAspect="1"/>
          </p:cNvPicPr>
          <p:nvPr/>
        </p:nvPicPr>
        <p:blipFill>
          <a:blip r:embed="rId3"/>
          <a:stretch>
            <a:fillRect/>
          </a:stretch>
        </p:blipFill>
        <p:spPr>
          <a:xfrm>
            <a:off x="584768" y="801617"/>
            <a:ext cx="10677928" cy="1040860"/>
          </a:xfrm>
          <a:prstGeom prst="rect">
            <a:avLst/>
          </a:prstGeom>
        </p:spPr>
      </p:pic>
      <p:pic>
        <p:nvPicPr>
          <p:cNvPr id="16" name="Immagine 15" descr="Immagine che contiene Rettangolo, testo, schermata, diagramma&#10;&#10;Descrizione generata automaticamente">
            <a:extLst>
              <a:ext uri="{FF2B5EF4-FFF2-40B4-BE49-F238E27FC236}">
                <a16:creationId xmlns:a16="http://schemas.microsoft.com/office/drawing/2014/main" id="{CDE74034-1703-ABFE-77C5-50332401EB53}"/>
              </a:ext>
            </a:extLst>
          </p:cNvPr>
          <p:cNvPicPr>
            <a:picLocks noChangeAspect="1"/>
          </p:cNvPicPr>
          <p:nvPr/>
        </p:nvPicPr>
        <p:blipFill>
          <a:blip r:embed="rId4"/>
          <a:stretch>
            <a:fillRect/>
          </a:stretch>
        </p:blipFill>
        <p:spPr>
          <a:xfrm>
            <a:off x="5562530" y="2305455"/>
            <a:ext cx="5791270" cy="3624468"/>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0F5DBA90-FA74-A904-AA70-C575E11336AF}"/>
                  </a:ext>
                </a:extLst>
              </p:cNvPr>
              <p:cNvSpPr txBox="1"/>
              <p:nvPr/>
            </p:nvSpPr>
            <p:spPr>
              <a:xfrm>
                <a:off x="87520" y="3282759"/>
                <a:ext cx="450393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GRIN</m:t>
                      </m:r>
                      <m:r>
                        <a:rPr lang="it-IT" sz="1400" b="0" i="0" smtClean="0">
                          <a:latin typeface="Cambria Math" panose="02040503050406030204" pitchFamily="18" charset="0"/>
                        </a:rPr>
                        <m:t>1 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brain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lung</m:t>
                      </m:r>
                    </m:oMath>
                  </m:oMathPara>
                </a14:m>
                <a:endParaRPr lang="it-IT" sz="1400" b="0" dirty="0"/>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GRIN</m:t>
                      </m:r>
                      <m:r>
                        <a:rPr lang="it-IT" sz="1400" b="0" i="0" smtClean="0">
                          <a:latin typeface="Cambria Math" panose="02040503050406030204" pitchFamily="18" charset="0"/>
                        </a:rPr>
                        <m:t>1 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brain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pancreas</m:t>
                      </m:r>
                    </m:oMath>
                  </m:oMathPara>
                </a14:m>
                <a:endParaRPr lang="it-IT" sz="1400" dirty="0"/>
              </a:p>
              <a:p>
                <a:endParaRPr lang="it-IT" sz="1400" b="0" dirty="0"/>
              </a:p>
              <a:p>
                <a14:m>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1</m:t>
                        </m:r>
                      </m:sub>
                    </m:sSub>
                  </m:oMath>
                </a14:m>
                <a:r>
                  <a:rPr lang="en-GB" sz="1400" dirty="0"/>
                  <a:t>: the gene GRIN1 is overrepresented in brain</a:t>
                </a:r>
              </a:p>
            </p:txBody>
          </p:sp>
        </mc:Choice>
        <mc:Fallback xmlns="">
          <p:sp>
            <p:nvSpPr>
              <p:cNvPr id="3" name="CasellaDiTesto 2">
                <a:extLst>
                  <a:ext uri="{FF2B5EF4-FFF2-40B4-BE49-F238E27FC236}">
                    <a16:creationId xmlns:a16="http://schemas.microsoft.com/office/drawing/2014/main" id="{0F5DBA90-FA74-A904-AA70-C575E11336AF}"/>
                  </a:ext>
                </a:extLst>
              </p:cNvPr>
              <p:cNvSpPr txBox="1">
                <a:spLocks noRot="1" noChangeAspect="1" noMove="1" noResize="1" noEditPoints="1" noAdjustHandles="1" noChangeArrowheads="1" noChangeShapeType="1" noTextEdit="1"/>
              </p:cNvSpPr>
              <p:nvPr/>
            </p:nvSpPr>
            <p:spPr>
              <a:xfrm>
                <a:off x="87520" y="3282759"/>
                <a:ext cx="4503936" cy="954107"/>
              </a:xfrm>
              <a:prstGeom prst="rect">
                <a:avLst/>
              </a:prstGeom>
              <a:blipFill>
                <a:blip r:embed="rId5"/>
                <a:stretch>
                  <a:fillRect r="-19663" b="-5263"/>
                </a:stretch>
              </a:blipFill>
            </p:spPr>
            <p:txBody>
              <a:bodyPr/>
              <a:lstStyle/>
              <a:p>
                <a:r>
                  <a:rPr lang="en-GB">
                    <a:noFill/>
                  </a:rPr>
                  <a:t> </a:t>
                </a:r>
              </a:p>
            </p:txBody>
          </p:sp>
        </mc:Fallback>
      </mc:AlternateContent>
      <p:sp>
        <p:nvSpPr>
          <p:cNvPr id="5" name="CasellaDiTesto 4">
            <a:extLst>
              <a:ext uri="{FF2B5EF4-FFF2-40B4-BE49-F238E27FC236}">
                <a16:creationId xmlns:a16="http://schemas.microsoft.com/office/drawing/2014/main" id="{D8FD93D7-7483-ED01-EB10-EBBF5356D98E}"/>
              </a:ext>
            </a:extLst>
          </p:cNvPr>
          <p:cNvSpPr txBox="1"/>
          <p:nvPr/>
        </p:nvSpPr>
        <p:spPr>
          <a:xfrm>
            <a:off x="1178608" y="2558048"/>
            <a:ext cx="2254913" cy="369332"/>
          </a:xfrm>
          <a:prstGeom prst="rect">
            <a:avLst/>
          </a:prstGeom>
          <a:noFill/>
        </p:spPr>
        <p:txBody>
          <a:bodyPr wrap="none" rtlCol="0">
            <a:spAutoFit/>
          </a:bodyPr>
          <a:lstStyle/>
          <a:p>
            <a:r>
              <a:rPr lang="en-GB" dirty="0"/>
              <a:t>Mann Whitney U Test</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E91C626-98D9-D175-889C-B055855FFC73}"/>
                  </a:ext>
                </a:extLst>
              </p:cNvPr>
              <p:cNvSpPr txBox="1"/>
              <p:nvPr/>
            </p:nvSpPr>
            <p:spPr>
              <a:xfrm>
                <a:off x="1294602" y="4621116"/>
                <a:ext cx="20229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𝑃</m:t>
                      </m:r>
                      <m:r>
                        <a:rPr lang="it-IT" sz="1400" b="0" i="1" dirty="0" smtClean="0">
                          <a:latin typeface="Cambria Math" panose="02040503050406030204" pitchFamily="18" charset="0"/>
                        </a:rPr>
                        <m:t>.</m:t>
                      </m:r>
                      <m:r>
                        <a:rPr lang="en-GB" sz="1400" i="1" dirty="0">
                          <a:latin typeface="Cambria Math" panose="02040503050406030204" pitchFamily="18" charset="0"/>
                        </a:rPr>
                        <m:t>𝑣𝑎𝑙𝑢𝑒</m:t>
                      </m:r>
                      <m:r>
                        <a:rPr lang="en-GB" sz="1400" i="1" dirty="0">
                          <a:latin typeface="Cambria Math" panose="02040503050406030204" pitchFamily="18" charset="0"/>
                        </a:rPr>
                        <m:t>&lt; 2.2 × </m:t>
                      </m:r>
                      <m:sSup>
                        <m:sSupPr>
                          <m:ctrlPr>
                            <a:rPr lang="it-IT" sz="1400" b="0" i="1" dirty="0" smtClean="0">
                              <a:latin typeface="Cambria Math" panose="02040503050406030204" pitchFamily="18" charset="0"/>
                              <a:ea typeface="Cambria Math" panose="02040503050406030204" pitchFamily="18" charset="0"/>
                            </a:rPr>
                          </m:ctrlPr>
                        </m:sSupPr>
                        <m:e>
                          <m:r>
                            <a:rPr lang="it-IT" sz="1400" b="0" i="1" dirty="0" smtClean="0">
                              <a:latin typeface="Cambria Math" panose="02040503050406030204" pitchFamily="18" charset="0"/>
                              <a:ea typeface="Cambria Math" panose="02040503050406030204" pitchFamily="18" charset="0"/>
                            </a:rPr>
                            <m:t>10</m:t>
                          </m:r>
                        </m:e>
                        <m:sup>
                          <m:r>
                            <a:rPr lang="it-IT" sz="1400" b="0" i="1" dirty="0" smtClean="0">
                              <a:latin typeface="Cambria Math" panose="02040503050406030204" pitchFamily="18" charset="0"/>
                              <a:ea typeface="Cambria Math" panose="02040503050406030204" pitchFamily="18" charset="0"/>
                            </a:rPr>
                            <m:t>−16</m:t>
                          </m:r>
                        </m:sup>
                      </m:sSup>
                    </m:oMath>
                  </m:oMathPara>
                </a14:m>
                <a:endParaRPr lang="en-GB" sz="1400" dirty="0"/>
              </a:p>
            </p:txBody>
          </p:sp>
        </mc:Choice>
        <mc:Fallback xmlns="">
          <p:sp>
            <p:nvSpPr>
              <p:cNvPr id="7" name="CasellaDiTesto 6">
                <a:extLst>
                  <a:ext uri="{FF2B5EF4-FFF2-40B4-BE49-F238E27FC236}">
                    <a16:creationId xmlns:a16="http://schemas.microsoft.com/office/drawing/2014/main" id="{FE91C626-98D9-D175-889C-B055855FFC73}"/>
                  </a:ext>
                </a:extLst>
              </p:cNvPr>
              <p:cNvSpPr txBox="1">
                <a:spLocks noRot="1" noChangeAspect="1" noMove="1" noResize="1" noEditPoints="1" noAdjustHandles="1" noChangeArrowheads="1" noChangeShapeType="1" noTextEdit="1"/>
              </p:cNvSpPr>
              <p:nvPr/>
            </p:nvSpPr>
            <p:spPr>
              <a:xfrm>
                <a:off x="1294602" y="4621116"/>
                <a:ext cx="2022926" cy="307777"/>
              </a:xfrm>
              <a:prstGeom prst="rect">
                <a:avLst/>
              </a:prstGeom>
              <a:blipFill>
                <a:blip r:embed="rId6"/>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C3BE89BA-4BA2-74EC-B531-ED3C0409D9A7}"/>
                  </a:ext>
                </a:extLst>
              </p:cNvPr>
              <p:cNvSpPr txBox="1"/>
              <p:nvPr/>
            </p:nvSpPr>
            <p:spPr>
              <a:xfrm>
                <a:off x="87520" y="5316956"/>
                <a:ext cx="5021952" cy="307777"/>
              </a:xfrm>
              <a:prstGeom prst="rect">
                <a:avLst/>
              </a:prstGeom>
              <a:noFill/>
            </p:spPr>
            <p:txBody>
              <a:bodyPr wrap="none" rtlCol="0">
                <a:spAutoFit/>
              </a:bodyPr>
              <a:lstStyle/>
              <a:p>
                <a:r>
                  <a:rPr lang="it-IT" sz="1400" dirty="0">
                    <a:solidFill>
                      <a:srgbClr val="000000"/>
                    </a:solidFill>
                    <a:latin typeface="-webkit-standard"/>
                  </a:rPr>
                  <a:t>So, </a:t>
                </a:r>
                <a:r>
                  <a:rPr lang="it-IT" sz="1400" dirty="0" err="1">
                    <a:solidFill>
                      <a:srgbClr val="000000"/>
                    </a:solidFill>
                    <a:latin typeface="-webkit-standard"/>
                  </a:rPr>
                  <a:t>w</a:t>
                </a:r>
                <a:r>
                  <a:rPr lang="it-IT" sz="1400" b="0" i="0" u="none" strike="noStrike" dirty="0" err="1">
                    <a:solidFill>
                      <a:srgbClr val="000000"/>
                    </a:solidFill>
                    <a:effectLst/>
                    <a:latin typeface="-webkit-standard"/>
                  </a:rPr>
                  <a:t>e</a:t>
                </a:r>
                <a:r>
                  <a:rPr lang="it-IT" sz="1400" b="0" i="0" u="none" strike="noStrike" dirty="0">
                    <a:solidFill>
                      <a:srgbClr val="000000"/>
                    </a:solidFill>
                    <a:effectLst/>
                    <a:latin typeface="-webkit-standard"/>
                  </a:rPr>
                  <a:t> </a:t>
                </a:r>
                <a:r>
                  <a:rPr lang="it-IT" sz="1400" b="0" i="0" u="none" strike="noStrike" dirty="0" err="1">
                    <a:solidFill>
                      <a:srgbClr val="000000"/>
                    </a:solidFill>
                    <a:effectLst/>
                    <a:latin typeface="-webkit-standard"/>
                  </a:rPr>
                  <a:t>reject</a:t>
                </a:r>
                <a:r>
                  <a:rPr lang="it-IT" sz="1400" b="0" i="0" u="none" strike="noStrike" dirty="0">
                    <a:solidFill>
                      <a:srgbClr val="000000"/>
                    </a:solidFill>
                    <a:effectLst/>
                    <a:latin typeface="-webkit-standard"/>
                  </a:rPr>
                  <a:t> the </a:t>
                </a:r>
                <a14:m>
                  <m:oMath xmlns:m="http://schemas.openxmlformats.org/officeDocument/2006/math">
                    <m:sSub>
                      <m:sSubPr>
                        <m:ctrlPr>
                          <a:rPr lang="it-IT" sz="1400" b="0" i="1" u="none" strike="noStrike" smtClean="0">
                            <a:solidFill>
                              <a:srgbClr val="000000"/>
                            </a:solidFill>
                            <a:effectLst/>
                            <a:latin typeface="Cambria Math" panose="02040503050406030204" pitchFamily="18" charset="0"/>
                          </a:rPr>
                        </m:ctrlPr>
                      </m:sSubPr>
                      <m:e>
                        <m:r>
                          <a:rPr lang="it-IT" sz="1400" b="0" i="1" u="none" strike="noStrike" smtClean="0">
                            <a:solidFill>
                              <a:srgbClr val="000000"/>
                            </a:solidFill>
                            <a:effectLst/>
                            <a:latin typeface="Cambria Math" panose="02040503050406030204" pitchFamily="18" charset="0"/>
                          </a:rPr>
                          <m:t>𝐻</m:t>
                        </m:r>
                      </m:e>
                      <m:sub>
                        <m:r>
                          <a:rPr lang="it-IT" sz="1400" b="0" i="1" u="none" strike="noStrike" smtClean="0">
                            <a:solidFill>
                              <a:srgbClr val="000000"/>
                            </a:solidFill>
                            <a:effectLst/>
                            <a:latin typeface="Cambria Math" panose="02040503050406030204" pitchFamily="18" charset="0"/>
                          </a:rPr>
                          <m:t>0</m:t>
                        </m:r>
                      </m:sub>
                    </m:sSub>
                  </m:oMath>
                </a14:m>
                <a:r>
                  <a:rPr lang="en-GB" sz="1400" dirty="0"/>
                  <a:t>, the gene GRIN1 is overrepresented in brain</a:t>
                </a:r>
              </a:p>
            </p:txBody>
          </p:sp>
        </mc:Choice>
        <mc:Fallback xmlns="">
          <p:sp>
            <p:nvSpPr>
              <p:cNvPr id="8" name="CasellaDiTesto 7">
                <a:extLst>
                  <a:ext uri="{FF2B5EF4-FFF2-40B4-BE49-F238E27FC236}">
                    <a16:creationId xmlns:a16="http://schemas.microsoft.com/office/drawing/2014/main" id="{C3BE89BA-4BA2-74EC-B531-ED3C0409D9A7}"/>
                  </a:ext>
                </a:extLst>
              </p:cNvPr>
              <p:cNvSpPr txBox="1">
                <a:spLocks noRot="1" noChangeAspect="1" noMove="1" noResize="1" noEditPoints="1" noAdjustHandles="1" noChangeArrowheads="1" noChangeShapeType="1" noTextEdit="1"/>
              </p:cNvSpPr>
              <p:nvPr/>
            </p:nvSpPr>
            <p:spPr>
              <a:xfrm>
                <a:off x="87520" y="5316956"/>
                <a:ext cx="5021952" cy="307777"/>
              </a:xfrm>
              <a:prstGeom prst="rect">
                <a:avLst/>
              </a:prstGeom>
              <a:blipFill>
                <a:blip r:embed="rId7"/>
                <a:stretch>
                  <a:fillRect l="-252" t="-3846" b="-15385"/>
                </a:stretch>
              </a:blipFill>
            </p:spPr>
            <p:txBody>
              <a:bodyPr/>
              <a:lstStyle/>
              <a:p>
                <a:r>
                  <a:rPr lang="en-GB">
                    <a:noFill/>
                  </a:rPr>
                  <a:t> </a:t>
                </a:r>
              </a:p>
            </p:txBody>
          </p:sp>
        </mc:Fallback>
      </mc:AlternateContent>
    </p:spTree>
    <p:extLst>
      <p:ext uri="{BB962C8B-B14F-4D97-AF65-F5344CB8AC3E}">
        <p14:creationId xmlns:p14="http://schemas.microsoft.com/office/powerpoint/2010/main" val="289011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949B0-D30F-E4FF-7C17-1833479511BD}"/>
              </a:ext>
            </a:extLst>
          </p:cNvPr>
          <p:cNvSpPr>
            <a:spLocks noGrp="1"/>
          </p:cNvSpPr>
          <p:nvPr>
            <p:ph type="title"/>
          </p:nvPr>
        </p:nvSpPr>
        <p:spPr>
          <a:xfrm>
            <a:off x="838200" y="234295"/>
            <a:ext cx="10515600" cy="597913"/>
          </a:xfrm>
        </p:spPr>
        <p:txBody>
          <a:bodyPr>
            <a:normAutofit/>
          </a:bodyPr>
          <a:lstStyle/>
          <a:p>
            <a:r>
              <a:rPr lang="en-GB" sz="3600" dirty="0"/>
              <a:t>Gene overrepresented in lung - SFTPC</a:t>
            </a:r>
          </a:p>
        </p:txBody>
      </p:sp>
      <p:pic>
        <p:nvPicPr>
          <p:cNvPr id="6" name="Immagine 5" descr="Immagine che contiene testo, linea, numero, Carattere&#10;&#10;Descrizione generata automaticamente">
            <a:extLst>
              <a:ext uri="{FF2B5EF4-FFF2-40B4-BE49-F238E27FC236}">
                <a16:creationId xmlns:a16="http://schemas.microsoft.com/office/drawing/2014/main" id="{A77627C7-B3FA-CF89-85FF-AB42B90E2370}"/>
              </a:ext>
            </a:extLst>
          </p:cNvPr>
          <p:cNvPicPr>
            <a:picLocks noChangeAspect="1"/>
          </p:cNvPicPr>
          <p:nvPr/>
        </p:nvPicPr>
        <p:blipFill>
          <a:blip r:embed="rId3"/>
          <a:stretch>
            <a:fillRect/>
          </a:stretch>
        </p:blipFill>
        <p:spPr>
          <a:xfrm>
            <a:off x="774159" y="832208"/>
            <a:ext cx="10643681" cy="1532979"/>
          </a:xfrm>
          <a:prstGeom prst="rect">
            <a:avLst/>
          </a:prstGeom>
        </p:spPr>
      </p:pic>
      <p:pic>
        <p:nvPicPr>
          <p:cNvPr id="8" name="Immagine 7" descr="Immagine che contiene Rettangolo, schermata, testo, design&#10;&#10;Descrizione generata automaticamente">
            <a:extLst>
              <a:ext uri="{FF2B5EF4-FFF2-40B4-BE49-F238E27FC236}">
                <a16:creationId xmlns:a16="http://schemas.microsoft.com/office/drawing/2014/main" id="{653548E1-F237-144D-E103-055161525D2F}"/>
              </a:ext>
            </a:extLst>
          </p:cNvPr>
          <p:cNvPicPr>
            <a:picLocks noChangeAspect="1"/>
          </p:cNvPicPr>
          <p:nvPr/>
        </p:nvPicPr>
        <p:blipFill>
          <a:blip r:embed="rId4"/>
          <a:stretch>
            <a:fillRect/>
          </a:stretch>
        </p:blipFill>
        <p:spPr>
          <a:xfrm>
            <a:off x="5533396" y="2455541"/>
            <a:ext cx="6005230" cy="3758375"/>
          </a:xfrm>
          <a:prstGeom prst="rect">
            <a:avLst/>
          </a:prstGeom>
        </p:spPr>
      </p:pic>
      <p:sp>
        <p:nvSpPr>
          <p:cNvPr id="4" name="Segnaposto numero diapositiva 3">
            <a:extLst>
              <a:ext uri="{FF2B5EF4-FFF2-40B4-BE49-F238E27FC236}">
                <a16:creationId xmlns:a16="http://schemas.microsoft.com/office/drawing/2014/main" id="{85412B38-30B7-04F8-9993-C3C7824A7F4F}"/>
              </a:ext>
            </a:extLst>
          </p:cNvPr>
          <p:cNvSpPr>
            <a:spLocks noGrp="1"/>
          </p:cNvSpPr>
          <p:nvPr>
            <p:ph type="sldNum" sz="quarter" idx="12"/>
          </p:nvPr>
        </p:nvSpPr>
        <p:spPr/>
        <p:txBody>
          <a:bodyPr/>
          <a:lstStyle/>
          <a:p>
            <a:fld id="{B7F6E2C2-5483-224E-8D75-854E25C4C8BC}" type="slidenum">
              <a:rPr lang="it-IT" smtClean="0"/>
              <a:t>8</a:t>
            </a:fld>
            <a:endParaRPr lang="it-IT" dirty="0"/>
          </a:p>
        </p:txBody>
      </p:sp>
      <p:sp>
        <p:nvSpPr>
          <p:cNvPr id="3" name="CasellaDiTesto 2">
            <a:extLst>
              <a:ext uri="{FF2B5EF4-FFF2-40B4-BE49-F238E27FC236}">
                <a16:creationId xmlns:a16="http://schemas.microsoft.com/office/drawing/2014/main" id="{BB2A9B44-DD9D-E7D9-AEC9-8D3205BC47FD}"/>
              </a:ext>
            </a:extLst>
          </p:cNvPr>
          <p:cNvSpPr txBox="1"/>
          <p:nvPr/>
        </p:nvSpPr>
        <p:spPr>
          <a:xfrm>
            <a:off x="1513668" y="3028461"/>
            <a:ext cx="2254913" cy="369332"/>
          </a:xfrm>
          <a:prstGeom prst="rect">
            <a:avLst/>
          </a:prstGeom>
          <a:noFill/>
        </p:spPr>
        <p:txBody>
          <a:bodyPr wrap="none" rtlCol="0">
            <a:spAutoFit/>
          </a:bodyPr>
          <a:lstStyle/>
          <a:p>
            <a:r>
              <a:rPr lang="en-GB" dirty="0"/>
              <a:t>Mann Whitney U Test</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6BA2C33-DF33-4267-1910-A5EE5607FB93}"/>
                  </a:ext>
                </a:extLst>
              </p:cNvPr>
              <p:cNvSpPr txBox="1"/>
              <p:nvPr/>
            </p:nvSpPr>
            <p:spPr>
              <a:xfrm>
                <a:off x="126430" y="3584013"/>
                <a:ext cx="5048655"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SFTPC</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lung</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brain</m:t>
                      </m:r>
                    </m:oMath>
                  </m:oMathPara>
                </a14:m>
                <a:endParaRPr lang="it-IT" sz="1400" b="0" dirty="0"/>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SFTPC</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lung</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pancreas</m:t>
                      </m:r>
                    </m:oMath>
                  </m:oMathPara>
                </a14:m>
                <a:endParaRPr lang="it-IT" sz="1400" dirty="0"/>
              </a:p>
              <a:p>
                <a:endParaRPr lang="it-IT" sz="1400" b="0" dirty="0"/>
              </a:p>
              <a:p>
                <a14:m>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1</m:t>
                        </m:r>
                      </m:sub>
                    </m:sSub>
                  </m:oMath>
                </a14:m>
                <a:r>
                  <a:rPr lang="en-GB" sz="1400" dirty="0"/>
                  <a:t>: the gene SFTPC is overrepresented in lung</a:t>
                </a:r>
              </a:p>
            </p:txBody>
          </p:sp>
        </mc:Choice>
        <mc:Fallback xmlns="">
          <p:sp>
            <p:nvSpPr>
              <p:cNvPr id="5" name="CasellaDiTesto 4">
                <a:extLst>
                  <a:ext uri="{FF2B5EF4-FFF2-40B4-BE49-F238E27FC236}">
                    <a16:creationId xmlns:a16="http://schemas.microsoft.com/office/drawing/2014/main" id="{76BA2C33-DF33-4267-1910-A5EE5607FB93}"/>
                  </a:ext>
                </a:extLst>
              </p:cNvPr>
              <p:cNvSpPr txBox="1">
                <a:spLocks noRot="1" noChangeAspect="1" noMove="1" noResize="1" noEditPoints="1" noAdjustHandles="1" noChangeArrowheads="1" noChangeShapeType="1" noTextEdit="1"/>
              </p:cNvSpPr>
              <p:nvPr/>
            </p:nvSpPr>
            <p:spPr>
              <a:xfrm>
                <a:off x="126430" y="3584013"/>
                <a:ext cx="5048655" cy="954107"/>
              </a:xfrm>
              <a:prstGeom prst="rect">
                <a:avLst/>
              </a:prstGeom>
              <a:blipFill>
                <a:blip r:embed="rId5"/>
                <a:stretch>
                  <a:fillRect r="-5276"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9826BF74-2E24-E8A2-8ECB-2778E9683239}"/>
                  </a:ext>
                </a:extLst>
              </p:cNvPr>
              <p:cNvSpPr txBox="1"/>
              <p:nvPr/>
            </p:nvSpPr>
            <p:spPr>
              <a:xfrm>
                <a:off x="1629661" y="4929292"/>
                <a:ext cx="20229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𝑃</m:t>
                      </m:r>
                      <m:r>
                        <a:rPr lang="it-IT" sz="1400" b="0" i="1" dirty="0" smtClean="0">
                          <a:latin typeface="Cambria Math" panose="02040503050406030204" pitchFamily="18" charset="0"/>
                        </a:rPr>
                        <m:t>.</m:t>
                      </m:r>
                      <m:r>
                        <a:rPr lang="en-GB" sz="1400" i="1" dirty="0">
                          <a:latin typeface="Cambria Math" panose="02040503050406030204" pitchFamily="18" charset="0"/>
                        </a:rPr>
                        <m:t>𝑣𝑎𝑙𝑢𝑒</m:t>
                      </m:r>
                      <m:r>
                        <a:rPr lang="en-GB" sz="1400" i="1" dirty="0">
                          <a:latin typeface="Cambria Math" panose="02040503050406030204" pitchFamily="18" charset="0"/>
                        </a:rPr>
                        <m:t>&lt; 2.2 × </m:t>
                      </m:r>
                      <m:sSup>
                        <m:sSupPr>
                          <m:ctrlPr>
                            <a:rPr lang="it-IT" sz="1400" b="0" i="1" dirty="0" smtClean="0">
                              <a:latin typeface="Cambria Math" panose="02040503050406030204" pitchFamily="18" charset="0"/>
                              <a:ea typeface="Cambria Math" panose="02040503050406030204" pitchFamily="18" charset="0"/>
                            </a:rPr>
                          </m:ctrlPr>
                        </m:sSupPr>
                        <m:e>
                          <m:r>
                            <a:rPr lang="it-IT" sz="1400" b="0" i="1" dirty="0" smtClean="0">
                              <a:latin typeface="Cambria Math" panose="02040503050406030204" pitchFamily="18" charset="0"/>
                              <a:ea typeface="Cambria Math" panose="02040503050406030204" pitchFamily="18" charset="0"/>
                            </a:rPr>
                            <m:t>10</m:t>
                          </m:r>
                        </m:e>
                        <m:sup>
                          <m:r>
                            <a:rPr lang="it-IT" sz="1400" b="0" i="1" dirty="0" smtClean="0">
                              <a:latin typeface="Cambria Math" panose="02040503050406030204" pitchFamily="18" charset="0"/>
                              <a:ea typeface="Cambria Math" panose="02040503050406030204" pitchFamily="18" charset="0"/>
                            </a:rPr>
                            <m:t>−16</m:t>
                          </m:r>
                        </m:sup>
                      </m:sSup>
                    </m:oMath>
                  </m:oMathPara>
                </a14:m>
                <a:endParaRPr lang="en-GB" sz="1400" dirty="0"/>
              </a:p>
            </p:txBody>
          </p:sp>
        </mc:Choice>
        <mc:Fallback xmlns="">
          <p:sp>
            <p:nvSpPr>
              <p:cNvPr id="11" name="CasellaDiTesto 10">
                <a:extLst>
                  <a:ext uri="{FF2B5EF4-FFF2-40B4-BE49-F238E27FC236}">
                    <a16:creationId xmlns:a16="http://schemas.microsoft.com/office/drawing/2014/main" id="{9826BF74-2E24-E8A2-8ECB-2778E9683239}"/>
                  </a:ext>
                </a:extLst>
              </p:cNvPr>
              <p:cNvSpPr txBox="1">
                <a:spLocks noRot="1" noChangeAspect="1" noMove="1" noResize="1" noEditPoints="1" noAdjustHandles="1" noChangeArrowheads="1" noChangeShapeType="1" noTextEdit="1"/>
              </p:cNvSpPr>
              <p:nvPr/>
            </p:nvSpPr>
            <p:spPr>
              <a:xfrm>
                <a:off x="1629661" y="4929292"/>
                <a:ext cx="2022926" cy="307777"/>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D4757B66-C1B3-76C0-7A64-E282F995DFEB}"/>
                  </a:ext>
                </a:extLst>
              </p:cNvPr>
              <p:cNvSpPr txBox="1"/>
              <p:nvPr/>
            </p:nvSpPr>
            <p:spPr>
              <a:xfrm>
                <a:off x="126430" y="5628241"/>
                <a:ext cx="5029390" cy="307777"/>
              </a:xfrm>
              <a:prstGeom prst="rect">
                <a:avLst/>
              </a:prstGeom>
              <a:noFill/>
            </p:spPr>
            <p:txBody>
              <a:bodyPr wrap="none" rtlCol="0">
                <a:spAutoFit/>
              </a:bodyPr>
              <a:lstStyle/>
              <a:p>
                <a:r>
                  <a:rPr lang="it-IT" sz="1400" dirty="0">
                    <a:solidFill>
                      <a:srgbClr val="000000"/>
                    </a:solidFill>
                    <a:latin typeface="-webkit-standard"/>
                  </a:rPr>
                  <a:t>So, </a:t>
                </a:r>
                <a:r>
                  <a:rPr lang="it-IT" sz="1400" dirty="0" err="1">
                    <a:solidFill>
                      <a:srgbClr val="000000"/>
                    </a:solidFill>
                    <a:latin typeface="-webkit-standard"/>
                  </a:rPr>
                  <a:t>w</a:t>
                </a:r>
                <a:r>
                  <a:rPr lang="it-IT" sz="1400" b="0" i="0" u="none" strike="noStrike" dirty="0" err="1">
                    <a:solidFill>
                      <a:srgbClr val="000000"/>
                    </a:solidFill>
                    <a:effectLst/>
                    <a:latin typeface="-webkit-standard"/>
                  </a:rPr>
                  <a:t>e</a:t>
                </a:r>
                <a:r>
                  <a:rPr lang="it-IT" sz="1400" b="0" i="0" u="none" strike="noStrike" dirty="0">
                    <a:solidFill>
                      <a:srgbClr val="000000"/>
                    </a:solidFill>
                    <a:effectLst/>
                    <a:latin typeface="-webkit-standard"/>
                  </a:rPr>
                  <a:t> </a:t>
                </a:r>
                <a:r>
                  <a:rPr lang="it-IT" sz="1400" b="0" i="0" u="none" strike="noStrike" dirty="0" err="1">
                    <a:solidFill>
                      <a:srgbClr val="000000"/>
                    </a:solidFill>
                    <a:effectLst/>
                    <a:latin typeface="-webkit-standard"/>
                  </a:rPr>
                  <a:t>reject</a:t>
                </a:r>
                <a:r>
                  <a:rPr lang="it-IT" sz="1400" b="0" i="0" u="none" strike="noStrike" dirty="0">
                    <a:solidFill>
                      <a:srgbClr val="000000"/>
                    </a:solidFill>
                    <a:effectLst/>
                    <a:latin typeface="-webkit-standard"/>
                  </a:rPr>
                  <a:t> the </a:t>
                </a:r>
                <a14:m>
                  <m:oMath xmlns:m="http://schemas.openxmlformats.org/officeDocument/2006/math">
                    <m:sSub>
                      <m:sSubPr>
                        <m:ctrlPr>
                          <a:rPr lang="it-IT" sz="1400" b="0" i="1" u="none" strike="noStrike" smtClean="0">
                            <a:solidFill>
                              <a:srgbClr val="000000"/>
                            </a:solidFill>
                            <a:effectLst/>
                            <a:latin typeface="Cambria Math" panose="02040503050406030204" pitchFamily="18" charset="0"/>
                          </a:rPr>
                        </m:ctrlPr>
                      </m:sSubPr>
                      <m:e>
                        <m:r>
                          <a:rPr lang="it-IT" sz="1400" b="0" i="1" u="none" strike="noStrike" smtClean="0">
                            <a:solidFill>
                              <a:srgbClr val="000000"/>
                            </a:solidFill>
                            <a:effectLst/>
                            <a:latin typeface="Cambria Math" panose="02040503050406030204" pitchFamily="18" charset="0"/>
                          </a:rPr>
                          <m:t>𝐻</m:t>
                        </m:r>
                      </m:e>
                      <m:sub>
                        <m:r>
                          <a:rPr lang="it-IT" sz="1400" b="0" i="1" u="none" strike="noStrike" smtClean="0">
                            <a:solidFill>
                              <a:srgbClr val="000000"/>
                            </a:solidFill>
                            <a:effectLst/>
                            <a:latin typeface="Cambria Math" panose="02040503050406030204" pitchFamily="18" charset="0"/>
                          </a:rPr>
                          <m:t>0</m:t>
                        </m:r>
                      </m:sub>
                    </m:sSub>
                  </m:oMath>
                </a14:m>
                <a:r>
                  <a:rPr lang="en-GB" sz="1400" dirty="0"/>
                  <a:t>, the gene SFTPC is overrepresented in brain</a:t>
                </a:r>
              </a:p>
            </p:txBody>
          </p:sp>
        </mc:Choice>
        <mc:Fallback xmlns="">
          <p:sp>
            <p:nvSpPr>
              <p:cNvPr id="12" name="CasellaDiTesto 11">
                <a:extLst>
                  <a:ext uri="{FF2B5EF4-FFF2-40B4-BE49-F238E27FC236}">
                    <a16:creationId xmlns:a16="http://schemas.microsoft.com/office/drawing/2014/main" id="{D4757B66-C1B3-76C0-7A64-E282F995DFEB}"/>
                  </a:ext>
                </a:extLst>
              </p:cNvPr>
              <p:cNvSpPr txBox="1">
                <a:spLocks noRot="1" noChangeAspect="1" noMove="1" noResize="1" noEditPoints="1" noAdjustHandles="1" noChangeArrowheads="1" noChangeShapeType="1" noTextEdit="1"/>
              </p:cNvSpPr>
              <p:nvPr/>
            </p:nvSpPr>
            <p:spPr>
              <a:xfrm>
                <a:off x="126430" y="5628241"/>
                <a:ext cx="5029390" cy="307777"/>
              </a:xfrm>
              <a:prstGeom prst="rect">
                <a:avLst/>
              </a:prstGeom>
              <a:blipFill>
                <a:blip r:embed="rId7"/>
                <a:stretch>
                  <a:fillRect l="-504" t="-4000" b="-20000"/>
                </a:stretch>
              </a:blipFill>
            </p:spPr>
            <p:txBody>
              <a:bodyPr/>
              <a:lstStyle/>
              <a:p>
                <a:r>
                  <a:rPr lang="en-GB">
                    <a:noFill/>
                  </a:rPr>
                  <a:t> </a:t>
                </a:r>
              </a:p>
            </p:txBody>
          </p:sp>
        </mc:Fallback>
      </mc:AlternateContent>
    </p:spTree>
    <p:extLst>
      <p:ext uri="{BB962C8B-B14F-4D97-AF65-F5344CB8AC3E}">
        <p14:creationId xmlns:p14="http://schemas.microsoft.com/office/powerpoint/2010/main" val="383900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AB0F62B-977D-4DD3-8796-EBFA85D7F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A643D2-54BA-1571-CD1C-286953CF949B}"/>
              </a:ext>
            </a:extLst>
          </p:cNvPr>
          <p:cNvSpPr>
            <a:spLocks noGrp="1"/>
          </p:cNvSpPr>
          <p:nvPr>
            <p:ph type="title"/>
          </p:nvPr>
        </p:nvSpPr>
        <p:spPr>
          <a:xfrm>
            <a:off x="838199" y="136187"/>
            <a:ext cx="9891409" cy="626306"/>
          </a:xfrm>
        </p:spPr>
        <p:txBody>
          <a:bodyPr anchor="b">
            <a:normAutofit fontScale="90000"/>
          </a:bodyPr>
          <a:lstStyle/>
          <a:p>
            <a:r>
              <a:rPr lang="en-GB" sz="4000" dirty="0"/>
              <a:t>Gene overrepresented in pancreas - INS </a:t>
            </a:r>
          </a:p>
        </p:txBody>
      </p:sp>
      <p:pic>
        <p:nvPicPr>
          <p:cNvPr id="6" name="Segnaposto contenuto 5">
            <a:extLst>
              <a:ext uri="{FF2B5EF4-FFF2-40B4-BE49-F238E27FC236}">
                <a16:creationId xmlns:a16="http://schemas.microsoft.com/office/drawing/2014/main" id="{2F21C7B9-844B-B939-6F5E-925D97FA444C}"/>
              </a:ext>
            </a:extLst>
          </p:cNvPr>
          <p:cNvPicPr>
            <a:picLocks noGrp="1" noChangeAspect="1"/>
          </p:cNvPicPr>
          <p:nvPr>
            <p:ph idx="1"/>
          </p:nvPr>
        </p:nvPicPr>
        <p:blipFill>
          <a:blip r:embed="rId3"/>
          <a:stretch>
            <a:fillRect/>
          </a:stretch>
        </p:blipFill>
        <p:spPr>
          <a:xfrm>
            <a:off x="448370" y="762493"/>
            <a:ext cx="11292210" cy="920392"/>
          </a:xfrm>
        </p:spPr>
      </p:pic>
      <p:sp>
        <p:nvSpPr>
          <p:cNvPr id="3" name="Segnaposto numero diapositiva 2">
            <a:extLst>
              <a:ext uri="{FF2B5EF4-FFF2-40B4-BE49-F238E27FC236}">
                <a16:creationId xmlns:a16="http://schemas.microsoft.com/office/drawing/2014/main" id="{C9166F4B-41B7-E9E7-4552-53B558E67B8A}"/>
              </a:ext>
            </a:extLst>
          </p:cNvPr>
          <p:cNvSpPr>
            <a:spLocks noGrp="1"/>
          </p:cNvSpPr>
          <p:nvPr>
            <p:ph type="sldNum" sz="quarter" idx="12"/>
          </p:nvPr>
        </p:nvSpPr>
        <p:spPr/>
        <p:txBody>
          <a:bodyPr/>
          <a:lstStyle/>
          <a:p>
            <a:fld id="{B7F6E2C2-5483-224E-8D75-854E25C4C8BC}" type="slidenum">
              <a:rPr lang="it-IT" smtClean="0"/>
              <a:t>9</a:t>
            </a:fld>
            <a:endParaRPr lang="it-IT"/>
          </a:p>
        </p:txBody>
      </p:sp>
      <p:pic>
        <p:nvPicPr>
          <p:cNvPr id="10" name="Immagine 9" descr="Immagine che contiene Rettangolo, testo, diagramma, schermata&#10;&#10;Descrizione generata automaticamente">
            <a:extLst>
              <a:ext uri="{FF2B5EF4-FFF2-40B4-BE49-F238E27FC236}">
                <a16:creationId xmlns:a16="http://schemas.microsoft.com/office/drawing/2014/main" id="{C95B946A-B0CE-050E-2A6E-C5283D96D2A9}"/>
              </a:ext>
            </a:extLst>
          </p:cNvPr>
          <p:cNvPicPr>
            <a:picLocks noChangeAspect="1"/>
          </p:cNvPicPr>
          <p:nvPr/>
        </p:nvPicPr>
        <p:blipFill>
          <a:blip r:embed="rId4"/>
          <a:stretch>
            <a:fillRect/>
          </a:stretch>
        </p:blipFill>
        <p:spPr>
          <a:xfrm>
            <a:off x="5479918" y="1857983"/>
            <a:ext cx="6435759" cy="4027822"/>
          </a:xfrm>
          <a:prstGeom prst="rect">
            <a:avLst/>
          </a:prstGeom>
        </p:spPr>
      </p:pic>
      <p:sp>
        <p:nvSpPr>
          <p:cNvPr id="4" name="CasellaDiTesto 3">
            <a:extLst>
              <a:ext uri="{FF2B5EF4-FFF2-40B4-BE49-F238E27FC236}">
                <a16:creationId xmlns:a16="http://schemas.microsoft.com/office/drawing/2014/main" id="{6BB40F86-38B2-DF9B-742B-B9014A8AF948}"/>
              </a:ext>
            </a:extLst>
          </p:cNvPr>
          <p:cNvSpPr txBox="1"/>
          <p:nvPr/>
        </p:nvSpPr>
        <p:spPr>
          <a:xfrm>
            <a:off x="891015" y="2423879"/>
            <a:ext cx="2254913" cy="369332"/>
          </a:xfrm>
          <a:prstGeom prst="rect">
            <a:avLst/>
          </a:prstGeom>
          <a:noFill/>
        </p:spPr>
        <p:txBody>
          <a:bodyPr wrap="none" rtlCol="0">
            <a:spAutoFit/>
          </a:bodyPr>
          <a:lstStyle/>
          <a:p>
            <a:r>
              <a:rPr lang="en-GB" dirty="0"/>
              <a:t>Mann Whitney U Test</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C1C592B-EF44-EE40-1ED1-EC500B9A918A}"/>
                  </a:ext>
                </a:extLst>
              </p:cNvPr>
              <p:cNvSpPr txBox="1"/>
              <p:nvPr/>
            </p:nvSpPr>
            <p:spPr>
              <a:xfrm>
                <a:off x="87517" y="3170818"/>
                <a:ext cx="3861911"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INS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pancreas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brain</m:t>
                      </m:r>
                    </m:oMath>
                  </m:oMathPara>
                </a14:m>
                <a:endParaRPr lang="it-IT" sz="1400" b="0" dirty="0"/>
              </a:p>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0</m:t>
                          </m:r>
                        </m:sub>
                      </m:sSub>
                      <m:r>
                        <a:rPr lang="it-IT" sz="1400" b="0" i="0" smtClean="0">
                          <a:latin typeface="Cambria Math" panose="02040503050406030204" pitchFamily="18" charset="0"/>
                        </a:rPr>
                        <m:t>:</m:t>
                      </m:r>
                      <m:r>
                        <m:rPr>
                          <m:sty m:val="p"/>
                        </m:rPr>
                        <a:rPr lang="it-IT" sz="1400" b="0" i="0" smtClean="0">
                          <a:latin typeface="Cambria Math" panose="02040503050406030204" pitchFamily="18" charset="0"/>
                        </a:rPr>
                        <m:t>the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gene</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INS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is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equal</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represented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between</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pancreas</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and</m:t>
                      </m:r>
                      <m:r>
                        <a:rPr lang="it-IT" sz="1400" b="0" i="0" smtClean="0">
                          <a:latin typeface="Cambria Math" panose="02040503050406030204" pitchFamily="18" charset="0"/>
                        </a:rPr>
                        <m:t> </m:t>
                      </m:r>
                      <m:r>
                        <m:rPr>
                          <m:sty m:val="p"/>
                        </m:rPr>
                        <a:rPr lang="it-IT" sz="1400" b="0" i="0" smtClean="0">
                          <a:latin typeface="Cambria Math" panose="02040503050406030204" pitchFamily="18" charset="0"/>
                        </a:rPr>
                        <m:t>lung</m:t>
                      </m:r>
                    </m:oMath>
                  </m:oMathPara>
                </a14:m>
                <a:endParaRPr lang="it-IT" sz="1400" dirty="0"/>
              </a:p>
              <a:p>
                <a:endParaRPr lang="it-IT" sz="1400" b="0" dirty="0"/>
              </a:p>
              <a:p>
                <a14:m>
                  <m:oMath xmlns:m="http://schemas.openxmlformats.org/officeDocument/2006/math">
                    <m:sSub>
                      <m:sSubPr>
                        <m:ctrlPr>
                          <a:rPr lang="en-GB" sz="1400" i="1" smtClean="0">
                            <a:latin typeface="Cambria Math" panose="02040503050406030204" pitchFamily="18" charset="0"/>
                          </a:rPr>
                        </m:ctrlPr>
                      </m:sSubPr>
                      <m:e>
                        <m:r>
                          <a:rPr lang="it-IT" sz="1400" b="0" i="1" smtClean="0">
                            <a:latin typeface="Cambria Math" panose="02040503050406030204" pitchFamily="18" charset="0"/>
                          </a:rPr>
                          <m:t>𝐻</m:t>
                        </m:r>
                      </m:e>
                      <m:sub>
                        <m:r>
                          <a:rPr lang="it-IT" sz="1400" b="0" i="1" smtClean="0">
                            <a:latin typeface="Cambria Math" panose="02040503050406030204" pitchFamily="18" charset="0"/>
                          </a:rPr>
                          <m:t>1</m:t>
                        </m:r>
                      </m:sub>
                    </m:sSub>
                  </m:oMath>
                </a14:m>
                <a:r>
                  <a:rPr lang="en-GB" sz="1400" dirty="0"/>
                  <a:t>: the gene INS is overrepresented in pancreas</a:t>
                </a:r>
              </a:p>
            </p:txBody>
          </p:sp>
        </mc:Choice>
        <mc:Fallback xmlns="">
          <p:sp>
            <p:nvSpPr>
              <p:cNvPr id="7" name="CasellaDiTesto 6">
                <a:extLst>
                  <a:ext uri="{FF2B5EF4-FFF2-40B4-BE49-F238E27FC236}">
                    <a16:creationId xmlns:a16="http://schemas.microsoft.com/office/drawing/2014/main" id="{FC1C592B-EF44-EE40-1ED1-EC500B9A918A}"/>
                  </a:ext>
                </a:extLst>
              </p:cNvPr>
              <p:cNvSpPr txBox="1">
                <a:spLocks noRot="1" noChangeAspect="1" noMove="1" noResize="1" noEditPoints="1" noAdjustHandles="1" noChangeArrowheads="1" noChangeShapeType="1" noTextEdit="1"/>
              </p:cNvSpPr>
              <p:nvPr/>
            </p:nvSpPr>
            <p:spPr>
              <a:xfrm>
                <a:off x="87517" y="3170818"/>
                <a:ext cx="3861911" cy="954107"/>
              </a:xfrm>
              <a:prstGeom prst="rect">
                <a:avLst/>
              </a:prstGeom>
              <a:blipFill>
                <a:blip r:embed="rId5"/>
                <a:stretch>
                  <a:fillRect r="-33333" b="-5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2D02A0D-B2EF-F879-839A-2B82BA830884}"/>
                  </a:ext>
                </a:extLst>
              </p:cNvPr>
              <p:cNvSpPr txBox="1"/>
              <p:nvPr/>
            </p:nvSpPr>
            <p:spPr>
              <a:xfrm>
                <a:off x="1007010" y="4410365"/>
                <a:ext cx="20229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dirty="0" smtClean="0">
                          <a:latin typeface="Cambria Math" panose="02040503050406030204" pitchFamily="18" charset="0"/>
                        </a:rPr>
                        <m:t>𝑃</m:t>
                      </m:r>
                      <m:r>
                        <a:rPr lang="it-IT" sz="1400" b="0" i="1" dirty="0" smtClean="0">
                          <a:latin typeface="Cambria Math" panose="02040503050406030204" pitchFamily="18" charset="0"/>
                        </a:rPr>
                        <m:t>.</m:t>
                      </m:r>
                      <m:r>
                        <a:rPr lang="en-GB" sz="1400" i="1" dirty="0">
                          <a:latin typeface="Cambria Math" panose="02040503050406030204" pitchFamily="18" charset="0"/>
                        </a:rPr>
                        <m:t>𝑣𝑎𝑙𝑢𝑒</m:t>
                      </m:r>
                      <m:r>
                        <a:rPr lang="en-GB" sz="1400" i="1" dirty="0">
                          <a:latin typeface="Cambria Math" panose="02040503050406030204" pitchFamily="18" charset="0"/>
                        </a:rPr>
                        <m:t>&lt; 2.2 × </m:t>
                      </m:r>
                      <m:sSup>
                        <m:sSupPr>
                          <m:ctrlPr>
                            <a:rPr lang="it-IT" sz="1400" b="0" i="1" dirty="0" smtClean="0">
                              <a:latin typeface="Cambria Math" panose="02040503050406030204" pitchFamily="18" charset="0"/>
                              <a:ea typeface="Cambria Math" panose="02040503050406030204" pitchFamily="18" charset="0"/>
                            </a:rPr>
                          </m:ctrlPr>
                        </m:sSupPr>
                        <m:e>
                          <m:r>
                            <a:rPr lang="it-IT" sz="1400" b="0" i="1" dirty="0" smtClean="0">
                              <a:latin typeface="Cambria Math" panose="02040503050406030204" pitchFamily="18" charset="0"/>
                              <a:ea typeface="Cambria Math" panose="02040503050406030204" pitchFamily="18" charset="0"/>
                            </a:rPr>
                            <m:t>10</m:t>
                          </m:r>
                        </m:e>
                        <m:sup>
                          <m:r>
                            <a:rPr lang="it-IT" sz="1400" b="0" i="1" dirty="0" smtClean="0">
                              <a:latin typeface="Cambria Math" panose="02040503050406030204" pitchFamily="18" charset="0"/>
                              <a:ea typeface="Cambria Math" panose="02040503050406030204" pitchFamily="18" charset="0"/>
                            </a:rPr>
                            <m:t>−16</m:t>
                          </m:r>
                        </m:sup>
                      </m:sSup>
                    </m:oMath>
                  </m:oMathPara>
                </a14:m>
                <a:endParaRPr lang="en-GB" sz="1400" dirty="0"/>
              </a:p>
            </p:txBody>
          </p:sp>
        </mc:Choice>
        <mc:Fallback xmlns="">
          <p:sp>
            <p:nvSpPr>
              <p:cNvPr id="8" name="CasellaDiTesto 7">
                <a:extLst>
                  <a:ext uri="{FF2B5EF4-FFF2-40B4-BE49-F238E27FC236}">
                    <a16:creationId xmlns:a16="http://schemas.microsoft.com/office/drawing/2014/main" id="{42D02A0D-B2EF-F879-839A-2B82BA830884}"/>
                  </a:ext>
                </a:extLst>
              </p:cNvPr>
              <p:cNvSpPr txBox="1">
                <a:spLocks noRot="1" noChangeAspect="1" noMove="1" noResize="1" noEditPoints="1" noAdjustHandles="1" noChangeArrowheads="1" noChangeShapeType="1" noTextEdit="1"/>
              </p:cNvSpPr>
              <p:nvPr/>
            </p:nvSpPr>
            <p:spPr>
              <a:xfrm>
                <a:off x="1007010" y="4410365"/>
                <a:ext cx="2022926" cy="307777"/>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A725F03A-2033-91E9-14CD-57BF6BA3CBB4}"/>
                  </a:ext>
                </a:extLst>
              </p:cNvPr>
              <p:cNvSpPr txBox="1"/>
              <p:nvPr/>
            </p:nvSpPr>
            <p:spPr>
              <a:xfrm>
                <a:off x="87518" y="5104025"/>
                <a:ext cx="4791120" cy="307777"/>
              </a:xfrm>
              <a:prstGeom prst="rect">
                <a:avLst/>
              </a:prstGeom>
              <a:noFill/>
            </p:spPr>
            <p:txBody>
              <a:bodyPr wrap="none" rtlCol="0">
                <a:spAutoFit/>
              </a:bodyPr>
              <a:lstStyle/>
              <a:p>
                <a:r>
                  <a:rPr lang="it-IT" sz="1400" dirty="0">
                    <a:solidFill>
                      <a:srgbClr val="000000"/>
                    </a:solidFill>
                    <a:latin typeface="-webkit-standard"/>
                  </a:rPr>
                  <a:t>So, </a:t>
                </a:r>
                <a:r>
                  <a:rPr lang="it-IT" sz="1400" dirty="0" err="1">
                    <a:solidFill>
                      <a:srgbClr val="000000"/>
                    </a:solidFill>
                    <a:latin typeface="-webkit-standard"/>
                  </a:rPr>
                  <a:t>w</a:t>
                </a:r>
                <a:r>
                  <a:rPr lang="it-IT" sz="1400" b="0" i="0" u="none" strike="noStrike" dirty="0" err="1">
                    <a:solidFill>
                      <a:srgbClr val="000000"/>
                    </a:solidFill>
                    <a:effectLst/>
                    <a:latin typeface="-webkit-standard"/>
                  </a:rPr>
                  <a:t>e</a:t>
                </a:r>
                <a:r>
                  <a:rPr lang="it-IT" sz="1400" b="0" i="0" u="none" strike="noStrike" dirty="0">
                    <a:solidFill>
                      <a:srgbClr val="000000"/>
                    </a:solidFill>
                    <a:effectLst/>
                    <a:latin typeface="-webkit-standard"/>
                  </a:rPr>
                  <a:t> </a:t>
                </a:r>
                <a:r>
                  <a:rPr lang="it-IT" sz="1400" b="0" i="0" u="none" strike="noStrike" dirty="0" err="1">
                    <a:solidFill>
                      <a:srgbClr val="000000"/>
                    </a:solidFill>
                    <a:effectLst/>
                    <a:latin typeface="-webkit-standard"/>
                  </a:rPr>
                  <a:t>reject</a:t>
                </a:r>
                <a:r>
                  <a:rPr lang="it-IT" sz="1400" b="0" i="0" u="none" strike="noStrike" dirty="0">
                    <a:solidFill>
                      <a:srgbClr val="000000"/>
                    </a:solidFill>
                    <a:effectLst/>
                    <a:latin typeface="-webkit-standard"/>
                  </a:rPr>
                  <a:t> the </a:t>
                </a:r>
                <a14:m>
                  <m:oMath xmlns:m="http://schemas.openxmlformats.org/officeDocument/2006/math">
                    <m:sSub>
                      <m:sSubPr>
                        <m:ctrlPr>
                          <a:rPr lang="it-IT" sz="1400" b="0" i="1" u="none" strike="noStrike" smtClean="0">
                            <a:solidFill>
                              <a:srgbClr val="000000"/>
                            </a:solidFill>
                            <a:effectLst/>
                            <a:latin typeface="Cambria Math" panose="02040503050406030204" pitchFamily="18" charset="0"/>
                          </a:rPr>
                        </m:ctrlPr>
                      </m:sSubPr>
                      <m:e>
                        <m:r>
                          <a:rPr lang="it-IT" sz="1400" b="0" i="1" u="none" strike="noStrike" smtClean="0">
                            <a:solidFill>
                              <a:srgbClr val="000000"/>
                            </a:solidFill>
                            <a:effectLst/>
                            <a:latin typeface="Cambria Math" panose="02040503050406030204" pitchFamily="18" charset="0"/>
                          </a:rPr>
                          <m:t>𝐻</m:t>
                        </m:r>
                      </m:e>
                      <m:sub>
                        <m:r>
                          <a:rPr lang="it-IT" sz="1400" b="0" i="1" u="none" strike="noStrike" smtClean="0">
                            <a:solidFill>
                              <a:srgbClr val="000000"/>
                            </a:solidFill>
                            <a:effectLst/>
                            <a:latin typeface="Cambria Math" panose="02040503050406030204" pitchFamily="18" charset="0"/>
                          </a:rPr>
                          <m:t>0</m:t>
                        </m:r>
                      </m:sub>
                    </m:sSub>
                  </m:oMath>
                </a14:m>
                <a:r>
                  <a:rPr lang="en-GB" sz="1400" dirty="0"/>
                  <a:t>, the gene INS is overrepresented in brain</a:t>
                </a:r>
              </a:p>
            </p:txBody>
          </p:sp>
        </mc:Choice>
        <mc:Fallback xmlns="">
          <p:sp>
            <p:nvSpPr>
              <p:cNvPr id="9" name="CasellaDiTesto 8">
                <a:extLst>
                  <a:ext uri="{FF2B5EF4-FFF2-40B4-BE49-F238E27FC236}">
                    <a16:creationId xmlns:a16="http://schemas.microsoft.com/office/drawing/2014/main" id="{A725F03A-2033-91E9-14CD-57BF6BA3CBB4}"/>
                  </a:ext>
                </a:extLst>
              </p:cNvPr>
              <p:cNvSpPr txBox="1">
                <a:spLocks noRot="1" noChangeAspect="1" noMove="1" noResize="1" noEditPoints="1" noAdjustHandles="1" noChangeArrowheads="1" noChangeShapeType="1" noTextEdit="1"/>
              </p:cNvSpPr>
              <p:nvPr/>
            </p:nvSpPr>
            <p:spPr>
              <a:xfrm>
                <a:off x="87518" y="5104025"/>
                <a:ext cx="4791120" cy="307777"/>
              </a:xfrm>
              <a:prstGeom prst="rect">
                <a:avLst/>
              </a:prstGeom>
              <a:blipFill>
                <a:blip r:embed="rId7"/>
                <a:stretch>
                  <a:fillRect l="-265" t="-3846" b="-19231"/>
                </a:stretch>
              </a:blipFill>
            </p:spPr>
            <p:txBody>
              <a:bodyPr/>
              <a:lstStyle/>
              <a:p>
                <a:r>
                  <a:rPr lang="en-GB">
                    <a:noFill/>
                  </a:rPr>
                  <a:t> </a:t>
                </a:r>
              </a:p>
            </p:txBody>
          </p:sp>
        </mc:Fallback>
      </mc:AlternateContent>
    </p:spTree>
    <p:extLst>
      <p:ext uri="{BB962C8B-B14F-4D97-AF65-F5344CB8AC3E}">
        <p14:creationId xmlns:p14="http://schemas.microsoft.com/office/powerpoint/2010/main" val="194681361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1938</TotalTime>
  <Words>2445</Words>
  <Application>Microsoft Macintosh PowerPoint</Application>
  <PresentationFormat>Widescreen</PresentationFormat>
  <Paragraphs>360</Paragraphs>
  <Slides>11</Slides>
  <Notes>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-webkit-standard</vt:lpstr>
      <vt:lpstr>Aptos</vt:lpstr>
      <vt:lpstr>Aptos Display</vt:lpstr>
      <vt:lpstr>Arial</vt:lpstr>
      <vt:lpstr>Cambria Math</vt:lpstr>
      <vt:lpstr>ui-sans-serif</vt:lpstr>
      <vt:lpstr>Tema di Office</vt:lpstr>
      <vt:lpstr>Bulk RNA-Seq analysis</vt:lpstr>
      <vt:lpstr>Quality control </vt:lpstr>
      <vt:lpstr>Normalization</vt:lpstr>
      <vt:lpstr>Two-dimensional projection</vt:lpstr>
      <vt:lpstr>Relationship between mean/variance</vt:lpstr>
      <vt:lpstr>Summarizing DE genes</vt:lpstr>
      <vt:lpstr>Gene overrepresented in brain – GRIN1</vt:lpstr>
      <vt:lpstr>Gene overrepresented in lung - SFTPC</vt:lpstr>
      <vt:lpstr>Gene overrepresented in pancreas - INS </vt:lpstr>
      <vt:lpstr>GO annotations</vt:lpstr>
      <vt:lpstr> Functional enrichment analysis over top 500 DE genes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RNA-Seq analysis</dc:title>
  <dc:creator>Leonardo Nossa</dc:creator>
  <cp:lastModifiedBy>Leonardo Nossa</cp:lastModifiedBy>
  <cp:revision>16</cp:revision>
  <dcterms:created xsi:type="dcterms:W3CDTF">2024-05-30T06:45:02Z</dcterms:created>
  <dcterms:modified xsi:type="dcterms:W3CDTF">2024-06-23T10:07:30Z</dcterms:modified>
</cp:coreProperties>
</file>